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1" r:id="rId5"/>
    <p:sldId id="262" r:id="rId6"/>
    <p:sldId id="263" r:id="rId7"/>
    <p:sldId id="264" r:id="rId8"/>
    <p:sldId id="265" r:id="rId9"/>
    <p:sldId id="266" r:id="rId10"/>
    <p:sldId id="258" r:id="rId11"/>
    <p:sldId id="260" r:id="rId12"/>
    <p:sldId id="269" r:id="rId13"/>
    <p:sldId id="268" r:id="rId14"/>
    <p:sldId id="270" r:id="rId15"/>
    <p:sldId id="271" r:id="rId16"/>
    <p:sldId id="272" r:id="rId17"/>
    <p:sldId id="273" r:id="rId18"/>
    <p:sldId id="274" r:id="rId19"/>
    <p:sldId id="277" r:id="rId20"/>
    <p:sldId id="275" r:id="rId21"/>
    <p:sldId id="278" r:id="rId22"/>
    <p:sldId id="276" r:id="rId23"/>
    <p:sldId id="281" r:id="rId24"/>
    <p:sldId id="283" r:id="rId25"/>
    <p:sldId id="284" r:id="rId26"/>
    <p:sldId id="285" r:id="rId27"/>
    <p:sldId id="287" r:id="rId28"/>
    <p:sldId id="300" r:id="rId29"/>
    <p:sldId id="289" r:id="rId30"/>
    <p:sldId id="290" r:id="rId31"/>
    <p:sldId id="291" r:id="rId32"/>
    <p:sldId id="292" r:id="rId33"/>
    <p:sldId id="288" r:id="rId34"/>
    <p:sldId id="294" r:id="rId35"/>
    <p:sldId id="295" r:id="rId36"/>
    <p:sldId id="296" r:id="rId37"/>
    <p:sldId id="297" r:id="rId38"/>
    <p:sldId id="298" r:id="rId39"/>
    <p:sldId id="299" r:id="rId40"/>
    <p:sldId id="29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85502-8BB0-CD77-A4A4-19CD2F68A2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1F68D30-A9B4-860E-3407-C61E456209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097B11F-F775-BAA2-5AA9-94A817BEB2FC}"/>
              </a:ext>
            </a:extLst>
          </p:cNvPr>
          <p:cNvSpPr>
            <a:spLocks noGrp="1"/>
          </p:cNvSpPr>
          <p:nvPr>
            <p:ph type="dt" sz="half" idx="10"/>
          </p:nvPr>
        </p:nvSpPr>
        <p:spPr/>
        <p:txBody>
          <a:bodyPr/>
          <a:lstStyle/>
          <a:p>
            <a:fld id="{207382C8-D3D2-4A4A-9000-C6F534999D99}" type="datetimeFigureOut">
              <a:rPr lang="en-IN" smtClean="0"/>
              <a:t>10-07-2023</a:t>
            </a:fld>
            <a:endParaRPr lang="en-IN"/>
          </a:p>
        </p:txBody>
      </p:sp>
      <p:sp>
        <p:nvSpPr>
          <p:cNvPr id="5" name="Footer Placeholder 4">
            <a:extLst>
              <a:ext uri="{FF2B5EF4-FFF2-40B4-BE49-F238E27FC236}">
                <a16:creationId xmlns:a16="http://schemas.microsoft.com/office/drawing/2014/main" id="{705AB376-D15D-FEAE-3C98-6A120EB903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3D85A8-7260-3E94-F5D8-0ED0830A4C99}"/>
              </a:ext>
            </a:extLst>
          </p:cNvPr>
          <p:cNvSpPr>
            <a:spLocks noGrp="1"/>
          </p:cNvSpPr>
          <p:nvPr>
            <p:ph type="sldNum" sz="quarter" idx="12"/>
          </p:nvPr>
        </p:nvSpPr>
        <p:spPr/>
        <p:txBody>
          <a:bodyPr/>
          <a:lstStyle/>
          <a:p>
            <a:fld id="{B0649E8F-8D68-49BA-A715-9B6DF2EBB6ED}" type="slidenum">
              <a:rPr lang="en-IN" smtClean="0"/>
              <a:t>‹#›</a:t>
            </a:fld>
            <a:endParaRPr lang="en-IN"/>
          </a:p>
        </p:txBody>
      </p:sp>
    </p:spTree>
    <p:extLst>
      <p:ext uri="{BB962C8B-B14F-4D97-AF65-F5344CB8AC3E}">
        <p14:creationId xmlns:p14="http://schemas.microsoft.com/office/powerpoint/2010/main" val="424902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762FB-E890-2335-F77C-F2A6C8CF219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D9DD22-25EC-CF76-5E1E-7E86813D0F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B68E8B-7538-847A-AFBC-93CF2E4283DB}"/>
              </a:ext>
            </a:extLst>
          </p:cNvPr>
          <p:cNvSpPr>
            <a:spLocks noGrp="1"/>
          </p:cNvSpPr>
          <p:nvPr>
            <p:ph type="dt" sz="half" idx="10"/>
          </p:nvPr>
        </p:nvSpPr>
        <p:spPr/>
        <p:txBody>
          <a:bodyPr/>
          <a:lstStyle/>
          <a:p>
            <a:fld id="{207382C8-D3D2-4A4A-9000-C6F534999D99}" type="datetimeFigureOut">
              <a:rPr lang="en-IN" smtClean="0"/>
              <a:t>10-07-2023</a:t>
            </a:fld>
            <a:endParaRPr lang="en-IN"/>
          </a:p>
        </p:txBody>
      </p:sp>
      <p:sp>
        <p:nvSpPr>
          <p:cNvPr id="5" name="Footer Placeholder 4">
            <a:extLst>
              <a:ext uri="{FF2B5EF4-FFF2-40B4-BE49-F238E27FC236}">
                <a16:creationId xmlns:a16="http://schemas.microsoft.com/office/drawing/2014/main" id="{7E3D6093-67F9-0D6D-F2CC-BCDFFDF925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366C8B-C07E-71A9-CBBB-FA0C7F0CE5CE}"/>
              </a:ext>
            </a:extLst>
          </p:cNvPr>
          <p:cNvSpPr>
            <a:spLocks noGrp="1"/>
          </p:cNvSpPr>
          <p:nvPr>
            <p:ph type="sldNum" sz="quarter" idx="12"/>
          </p:nvPr>
        </p:nvSpPr>
        <p:spPr/>
        <p:txBody>
          <a:bodyPr/>
          <a:lstStyle/>
          <a:p>
            <a:fld id="{B0649E8F-8D68-49BA-A715-9B6DF2EBB6ED}" type="slidenum">
              <a:rPr lang="en-IN" smtClean="0"/>
              <a:t>‹#›</a:t>
            </a:fld>
            <a:endParaRPr lang="en-IN"/>
          </a:p>
        </p:txBody>
      </p:sp>
    </p:spTree>
    <p:extLst>
      <p:ext uri="{BB962C8B-B14F-4D97-AF65-F5344CB8AC3E}">
        <p14:creationId xmlns:p14="http://schemas.microsoft.com/office/powerpoint/2010/main" val="836702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423A06-8AC6-F7BA-145A-802A773D28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503D7F-7E81-715C-5A36-A68B39F272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57C31C-0B13-DDC1-D27F-0F4EF8E551F0}"/>
              </a:ext>
            </a:extLst>
          </p:cNvPr>
          <p:cNvSpPr>
            <a:spLocks noGrp="1"/>
          </p:cNvSpPr>
          <p:nvPr>
            <p:ph type="dt" sz="half" idx="10"/>
          </p:nvPr>
        </p:nvSpPr>
        <p:spPr/>
        <p:txBody>
          <a:bodyPr/>
          <a:lstStyle/>
          <a:p>
            <a:fld id="{207382C8-D3D2-4A4A-9000-C6F534999D99}" type="datetimeFigureOut">
              <a:rPr lang="en-IN" smtClean="0"/>
              <a:t>10-07-2023</a:t>
            </a:fld>
            <a:endParaRPr lang="en-IN"/>
          </a:p>
        </p:txBody>
      </p:sp>
      <p:sp>
        <p:nvSpPr>
          <p:cNvPr id="5" name="Footer Placeholder 4">
            <a:extLst>
              <a:ext uri="{FF2B5EF4-FFF2-40B4-BE49-F238E27FC236}">
                <a16:creationId xmlns:a16="http://schemas.microsoft.com/office/drawing/2014/main" id="{F76D7550-4DB4-5E73-1B85-C73C157180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EE6A8A-B7C0-49E6-02F9-02848BD16B36}"/>
              </a:ext>
            </a:extLst>
          </p:cNvPr>
          <p:cNvSpPr>
            <a:spLocks noGrp="1"/>
          </p:cNvSpPr>
          <p:nvPr>
            <p:ph type="sldNum" sz="quarter" idx="12"/>
          </p:nvPr>
        </p:nvSpPr>
        <p:spPr/>
        <p:txBody>
          <a:bodyPr/>
          <a:lstStyle/>
          <a:p>
            <a:fld id="{B0649E8F-8D68-49BA-A715-9B6DF2EBB6ED}" type="slidenum">
              <a:rPr lang="en-IN" smtClean="0"/>
              <a:t>‹#›</a:t>
            </a:fld>
            <a:endParaRPr lang="en-IN"/>
          </a:p>
        </p:txBody>
      </p:sp>
    </p:spTree>
    <p:extLst>
      <p:ext uri="{BB962C8B-B14F-4D97-AF65-F5344CB8AC3E}">
        <p14:creationId xmlns:p14="http://schemas.microsoft.com/office/powerpoint/2010/main" val="1490242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C2466-479B-A515-4F16-DF0237B531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0A7D9B-B68B-3FA7-D2AD-B5D2B3874F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6CDB7A-3630-B22F-63FB-712BFE23B70E}"/>
              </a:ext>
            </a:extLst>
          </p:cNvPr>
          <p:cNvSpPr>
            <a:spLocks noGrp="1"/>
          </p:cNvSpPr>
          <p:nvPr>
            <p:ph type="dt" sz="half" idx="10"/>
          </p:nvPr>
        </p:nvSpPr>
        <p:spPr/>
        <p:txBody>
          <a:bodyPr/>
          <a:lstStyle/>
          <a:p>
            <a:fld id="{207382C8-D3D2-4A4A-9000-C6F534999D99}" type="datetimeFigureOut">
              <a:rPr lang="en-IN" smtClean="0"/>
              <a:t>10-07-2023</a:t>
            </a:fld>
            <a:endParaRPr lang="en-IN"/>
          </a:p>
        </p:txBody>
      </p:sp>
      <p:sp>
        <p:nvSpPr>
          <p:cNvPr id="5" name="Footer Placeholder 4">
            <a:extLst>
              <a:ext uri="{FF2B5EF4-FFF2-40B4-BE49-F238E27FC236}">
                <a16:creationId xmlns:a16="http://schemas.microsoft.com/office/drawing/2014/main" id="{6426459B-17D0-79D5-D24A-072DF6DB70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F13187-ADF8-0C25-D22E-06EFA4034E64}"/>
              </a:ext>
            </a:extLst>
          </p:cNvPr>
          <p:cNvSpPr>
            <a:spLocks noGrp="1"/>
          </p:cNvSpPr>
          <p:nvPr>
            <p:ph type="sldNum" sz="quarter" idx="12"/>
          </p:nvPr>
        </p:nvSpPr>
        <p:spPr/>
        <p:txBody>
          <a:bodyPr/>
          <a:lstStyle/>
          <a:p>
            <a:fld id="{B0649E8F-8D68-49BA-A715-9B6DF2EBB6ED}" type="slidenum">
              <a:rPr lang="en-IN" smtClean="0"/>
              <a:t>‹#›</a:t>
            </a:fld>
            <a:endParaRPr lang="en-IN"/>
          </a:p>
        </p:txBody>
      </p:sp>
    </p:spTree>
    <p:extLst>
      <p:ext uri="{BB962C8B-B14F-4D97-AF65-F5344CB8AC3E}">
        <p14:creationId xmlns:p14="http://schemas.microsoft.com/office/powerpoint/2010/main" val="3589490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CD2BE-474D-9A66-98FD-AD065EB5D5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EE3C39F-64DC-0C01-4E28-D4280601E0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C95668-073D-410B-B631-38D53AF47C17}"/>
              </a:ext>
            </a:extLst>
          </p:cNvPr>
          <p:cNvSpPr>
            <a:spLocks noGrp="1"/>
          </p:cNvSpPr>
          <p:nvPr>
            <p:ph type="dt" sz="half" idx="10"/>
          </p:nvPr>
        </p:nvSpPr>
        <p:spPr/>
        <p:txBody>
          <a:bodyPr/>
          <a:lstStyle/>
          <a:p>
            <a:fld id="{207382C8-D3D2-4A4A-9000-C6F534999D99}" type="datetimeFigureOut">
              <a:rPr lang="en-IN" smtClean="0"/>
              <a:t>10-07-2023</a:t>
            </a:fld>
            <a:endParaRPr lang="en-IN"/>
          </a:p>
        </p:txBody>
      </p:sp>
      <p:sp>
        <p:nvSpPr>
          <p:cNvPr id="5" name="Footer Placeholder 4">
            <a:extLst>
              <a:ext uri="{FF2B5EF4-FFF2-40B4-BE49-F238E27FC236}">
                <a16:creationId xmlns:a16="http://schemas.microsoft.com/office/drawing/2014/main" id="{766F5E87-8EDB-3F52-A857-0CBDCAEAEF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31D260-254D-6E09-0E16-12352A8C878A}"/>
              </a:ext>
            </a:extLst>
          </p:cNvPr>
          <p:cNvSpPr>
            <a:spLocks noGrp="1"/>
          </p:cNvSpPr>
          <p:nvPr>
            <p:ph type="sldNum" sz="quarter" idx="12"/>
          </p:nvPr>
        </p:nvSpPr>
        <p:spPr/>
        <p:txBody>
          <a:bodyPr/>
          <a:lstStyle/>
          <a:p>
            <a:fld id="{B0649E8F-8D68-49BA-A715-9B6DF2EBB6ED}" type="slidenum">
              <a:rPr lang="en-IN" smtClean="0"/>
              <a:t>‹#›</a:t>
            </a:fld>
            <a:endParaRPr lang="en-IN"/>
          </a:p>
        </p:txBody>
      </p:sp>
    </p:spTree>
    <p:extLst>
      <p:ext uri="{BB962C8B-B14F-4D97-AF65-F5344CB8AC3E}">
        <p14:creationId xmlns:p14="http://schemas.microsoft.com/office/powerpoint/2010/main" val="2483959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A12A7-C2E4-834A-5BAF-8B4A63FFC6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4A1F906-7191-2587-F6F2-9C0899F824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385B398-51A5-4453-D658-9778FE0F58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F566CE9-3D78-5435-92C7-7743E17B91BB}"/>
              </a:ext>
            </a:extLst>
          </p:cNvPr>
          <p:cNvSpPr>
            <a:spLocks noGrp="1"/>
          </p:cNvSpPr>
          <p:nvPr>
            <p:ph type="dt" sz="half" idx="10"/>
          </p:nvPr>
        </p:nvSpPr>
        <p:spPr/>
        <p:txBody>
          <a:bodyPr/>
          <a:lstStyle/>
          <a:p>
            <a:fld id="{207382C8-D3D2-4A4A-9000-C6F534999D99}" type="datetimeFigureOut">
              <a:rPr lang="en-IN" smtClean="0"/>
              <a:t>10-07-2023</a:t>
            </a:fld>
            <a:endParaRPr lang="en-IN"/>
          </a:p>
        </p:txBody>
      </p:sp>
      <p:sp>
        <p:nvSpPr>
          <p:cNvPr id="6" name="Footer Placeholder 5">
            <a:extLst>
              <a:ext uri="{FF2B5EF4-FFF2-40B4-BE49-F238E27FC236}">
                <a16:creationId xmlns:a16="http://schemas.microsoft.com/office/drawing/2014/main" id="{DFA9EEC5-F5CB-A242-A38D-60C744DA87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37FA3B-6560-E6C5-FD0A-2016F5FB8B18}"/>
              </a:ext>
            </a:extLst>
          </p:cNvPr>
          <p:cNvSpPr>
            <a:spLocks noGrp="1"/>
          </p:cNvSpPr>
          <p:nvPr>
            <p:ph type="sldNum" sz="quarter" idx="12"/>
          </p:nvPr>
        </p:nvSpPr>
        <p:spPr/>
        <p:txBody>
          <a:bodyPr/>
          <a:lstStyle/>
          <a:p>
            <a:fld id="{B0649E8F-8D68-49BA-A715-9B6DF2EBB6ED}" type="slidenum">
              <a:rPr lang="en-IN" smtClean="0"/>
              <a:t>‹#›</a:t>
            </a:fld>
            <a:endParaRPr lang="en-IN"/>
          </a:p>
        </p:txBody>
      </p:sp>
    </p:spTree>
    <p:extLst>
      <p:ext uri="{BB962C8B-B14F-4D97-AF65-F5344CB8AC3E}">
        <p14:creationId xmlns:p14="http://schemas.microsoft.com/office/powerpoint/2010/main" val="1035055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64492-BAA9-122E-2A06-6F39D98E368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08C4CA-F88C-6658-3DEB-2B01DBBBE5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EACA5B-B176-3F2C-C800-01BC3E2503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2AE5E40-4691-F479-85F5-F149DC0B1B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8FC216-A7DF-E05B-504B-61ED0D1B28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CBC92BC-0937-86AE-93A8-EED4F722317F}"/>
              </a:ext>
            </a:extLst>
          </p:cNvPr>
          <p:cNvSpPr>
            <a:spLocks noGrp="1"/>
          </p:cNvSpPr>
          <p:nvPr>
            <p:ph type="dt" sz="half" idx="10"/>
          </p:nvPr>
        </p:nvSpPr>
        <p:spPr/>
        <p:txBody>
          <a:bodyPr/>
          <a:lstStyle/>
          <a:p>
            <a:fld id="{207382C8-D3D2-4A4A-9000-C6F534999D99}" type="datetimeFigureOut">
              <a:rPr lang="en-IN" smtClean="0"/>
              <a:t>10-07-2023</a:t>
            </a:fld>
            <a:endParaRPr lang="en-IN"/>
          </a:p>
        </p:txBody>
      </p:sp>
      <p:sp>
        <p:nvSpPr>
          <p:cNvPr id="8" name="Footer Placeholder 7">
            <a:extLst>
              <a:ext uri="{FF2B5EF4-FFF2-40B4-BE49-F238E27FC236}">
                <a16:creationId xmlns:a16="http://schemas.microsoft.com/office/drawing/2014/main" id="{A3EC9358-3C05-ABA2-E794-B53B77C6A2E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9389C14-B376-71DC-B312-889B974B9007}"/>
              </a:ext>
            </a:extLst>
          </p:cNvPr>
          <p:cNvSpPr>
            <a:spLocks noGrp="1"/>
          </p:cNvSpPr>
          <p:nvPr>
            <p:ph type="sldNum" sz="quarter" idx="12"/>
          </p:nvPr>
        </p:nvSpPr>
        <p:spPr/>
        <p:txBody>
          <a:bodyPr/>
          <a:lstStyle/>
          <a:p>
            <a:fld id="{B0649E8F-8D68-49BA-A715-9B6DF2EBB6ED}" type="slidenum">
              <a:rPr lang="en-IN" smtClean="0"/>
              <a:t>‹#›</a:t>
            </a:fld>
            <a:endParaRPr lang="en-IN"/>
          </a:p>
        </p:txBody>
      </p:sp>
    </p:spTree>
    <p:extLst>
      <p:ext uri="{BB962C8B-B14F-4D97-AF65-F5344CB8AC3E}">
        <p14:creationId xmlns:p14="http://schemas.microsoft.com/office/powerpoint/2010/main" val="2164287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89065-D3EF-5006-DD80-1DB53F754BC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A36E327-1309-3008-383F-9F0093EBB26D}"/>
              </a:ext>
            </a:extLst>
          </p:cNvPr>
          <p:cNvSpPr>
            <a:spLocks noGrp="1"/>
          </p:cNvSpPr>
          <p:nvPr>
            <p:ph type="dt" sz="half" idx="10"/>
          </p:nvPr>
        </p:nvSpPr>
        <p:spPr/>
        <p:txBody>
          <a:bodyPr/>
          <a:lstStyle/>
          <a:p>
            <a:fld id="{207382C8-D3D2-4A4A-9000-C6F534999D99}" type="datetimeFigureOut">
              <a:rPr lang="en-IN" smtClean="0"/>
              <a:t>10-07-2023</a:t>
            </a:fld>
            <a:endParaRPr lang="en-IN"/>
          </a:p>
        </p:txBody>
      </p:sp>
      <p:sp>
        <p:nvSpPr>
          <p:cNvPr id="4" name="Footer Placeholder 3">
            <a:extLst>
              <a:ext uri="{FF2B5EF4-FFF2-40B4-BE49-F238E27FC236}">
                <a16:creationId xmlns:a16="http://schemas.microsoft.com/office/drawing/2014/main" id="{BB3E71AE-C041-36B2-D4D9-97A0165FC26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18EC7A0-5523-6502-1AE5-681EE17A9384}"/>
              </a:ext>
            </a:extLst>
          </p:cNvPr>
          <p:cNvSpPr>
            <a:spLocks noGrp="1"/>
          </p:cNvSpPr>
          <p:nvPr>
            <p:ph type="sldNum" sz="quarter" idx="12"/>
          </p:nvPr>
        </p:nvSpPr>
        <p:spPr/>
        <p:txBody>
          <a:bodyPr/>
          <a:lstStyle/>
          <a:p>
            <a:fld id="{B0649E8F-8D68-49BA-A715-9B6DF2EBB6ED}" type="slidenum">
              <a:rPr lang="en-IN" smtClean="0"/>
              <a:t>‹#›</a:t>
            </a:fld>
            <a:endParaRPr lang="en-IN"/>
          </a:p>
        </p:txBody>
      </p:sp>
    </p:spTree>
    <p:extLst>
      <p:ext uri="{BB962C8B-B14F-4D97-AF65-F5344CB8AC3E}">
        <p14:creationId xmlns:p14="http://schemas.microsoft.com/office/powerpoint/2010/main" val="3477782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E2D1DC-5BEB-15FC-087C-590ED2554EB7}"/>
              </a:ext>
            </a:extLst>
          </p:cNvPr>
          <p:cNvSpPr>
            <a:spLocks noGrp="1"/>
          </p:cNvSpPr>
          <p:nvPr>
            <p:ph type="dt" sz="half" idx="10"/>
          </p:nvPr>
        </p:nvSpPr>
        <p:spPr/>
        <p:txBody>
          <a:bodyPr/>
          <a:lstStyle/>
          <a:p>
            <a:fld id="{207382C8-D3D2-4A4A-9000-C6F534999D99}" type="datetimeFigureOut">
              <a:rPr lang="en-IN" smtClean="0"/>
              <a:t>10-07-2023</a:t>
            </a:fld>
            <a:endParaRPr lang="en-IN"/>
          </a:p>
        </p:txBody>
      </p:sp>
      <p:sp>
        <p:nvSpPr>
          <p:cNvPr id="3" name="Footer Placeholder 2">
            <a:extLst>
              <a:ext uri="{FF2B5EF4-FFF2-40B4-BE49-F238E27FC236}">
                <a16:creationId xmlns:a16="http://schemas.microsoft.com/office/drawing/2014/main" id="{28D78407-F608-2FC6-5D90-20EBAEEED0A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65BA771-C39B-A116-DB69-30762ADD5390}"/>
              </a:ext>
            </a:extLst>
          </p:cNvPr>
          <p:cNvSpPr>
            <a:spLocks noGrp="1"/>
          </p:cNvSpPr>
          <p:nvPr>
            <p:ph type="sldNum" sz="quarter" idx="12"/>
          </p:nvPr>
        </p:nvSpPr>
        <p:spPr/>
        <p:txBody>
          <a:bodyPr/>
          <a:lstStyle/>
          <a:p>
            <a:fld id="{B0649E8F-8D68-49BA-A715-9B6DF2EBB6ED}" type="slidenum">
              <a:rPr lang="en-IN" smtClean="0"/>
              <a:t>‹#›</a:t>
            </a:fld>
            <a:endParaRPr lang="en-IN"/>
          </a:p>
        </p:txBody>
      </p:sp>
    </p:spTree>
    <p:extLst>
      <p:ext uri="{BB962C8B-B14F-4D97-AF65-F5344CB8AC3E}">
        <p14:creationId xmlns:p14="http://schemas.microsoft.com/office/powerpoint/2010/main" val="2180147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D0A9-BB1E-2986-A8B7-F43EA38E0B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7C87311-07C2-B046-CFDC-3F87EAE00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4E47E13-6D0B-B76A-0E5B-9E4DE01235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0C30E2-2239-F2AD-1941-D695F28C5BDF}"/>
              </a:ext>
            </a:extLst>
          </p:cNvPr>
          <p:cNvSpPr>
            <a:spLocks noGrp="1"/>
          </p:cNvSpPr>
          <p:nvPr>
            <p:ph type="dt" sz="half" idx="10"/>
          </p:nvPr>
        </p:nvSpPr>
        <p:spPr/>
        <p:txBody>
          <a:bodyPr/>
          <a:lstStyle/>
          <a:p>
            <a:fld id="{207382C8-D3D2-4A4A-9000-C6F534999D99}" type="datetimeFigureOut">
              <a:rPr lang="en-IN" smtClean="0"/>
              <a:t>10-07-2023</a:t>
            </a:fld>
            <a:endParaRPr lang="en-IN"/>
          </a:p>
        </p:txBody>
      </p:sp>
      <p:sp>
        <p:nvSpPr>
          <p:cNvPr id="6" name="Footer Placeholder 5">
            <a:extLst>
              <a:ext uri="{FF2B5EF4-FFF2-40B4-BE49-F238E27FC236}">
                <a16:creationId xmlns:a16="http://schemas.microsoft.com/office/drawing/2014/main" id="{9623183B-FBBE-0DB2-B454-C8AEDA8F58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3E6F91-743C-8560-FF78-9E52B8D07EE7}"/>
              </a:ext>
            </a:extLst>
          </p:cNvPr>
          <p:cNvSpPr>
            <a:spLocks noGrp="1"/>
          </p:cNvSpPr>
          <p:nvPr>
            <p:ph type="sldNum" sz="quarter" idx="12"/>
          </p:nvPr>
        </p:nvSpPr>
        <p:spPr/>
        <p:txBody>
          <a:bodyPr/>
          <a:lstStyle/>
          <a:p>
            <a:fld id="{B0649E8F-8D68-49BA-A715-9B6DF2EBB6ED}" type="slidenum">
              <a:rPr lang="en-IN" smtClean="0"/>
              <a:t>‹#›</a:t>
            </a:fld>
            <a:endParaRPr lang="en-IN"/>
          </a:p>
        </p:txBody>
      </p:sp>
    </p:spTree>
    <p:extLst>
      <p:ext uri="{BB962C8B-B14F-4D97-AF65-F5344CB8AC3E}">
        <p14:creationId xmlns:p14="http://schemas.microsoft.com/office/powerpoint/2010/main" val="51499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5425-7DCD-DE31-BBDB-E7AF943990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FFD34F4-7B0E-45C4-9BBA-371BF5DED5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3D636FB-E825-F6EC-DA29-FA36A995A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3A5DBB-FF7E-7356-FDD3-FA1C9F1C238C}"/>
              </a:ext>
            </a:extLst>
          </p:cNvPr>
          <p:cNvSpPr>
            <a:spLocks noGrp="1"/>
          </p:cNvSpPr>
          <p:nvPr>
            <p:ph type="dt" sz="half" idx="10"/>
          </p:nvPr>
        </p:nvSpPr>
        <p:spPr/>
        <p:txBody>
          <a:bodyPr/>
          <a:lstStyle/>
          <a:p>
            <a:fld id="{207382C8-D3D2-4A4A-9000-C6F534999D99}" type="datetimeFigureOut">
              <a:rPr lang="en-IN" smtClean="0"/>
              <a:t>10-07-2023</a:t>
            </a:fld>
            <a:endParaRPr lang="en-IN"/>
          </a:p>
        </p:txBody>
      </p:sp>
      <p:sp>
        <p:nvSpPr>
          <p:cNvPr id="6" name="Footer Placeholder 5">
            <a:extLst>
              <a:ext uri="{FF2B5EF4-FFF2-40B4-BE49-F238E27FC236}">
                <a16:creationId xmlns:a16="http://schemas.microsoft.com/office/drawing/2014/main" id="{6E9C25FC-C471-8FA2-E34C-710EA31CAA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DD71744-3F88-E7E4-8C1B-C7378D109BCC}"/>
              </a:ext>
            </a:extLst>
          </p:cNvPr>
          <p:cNvSpPr>
            <a:spLocks noGrp="1"/>
          </p:cNvSpPr>
          <p:nvPr>
            <p:ph type="sldNum" sz="quarter" idx="12"/>
          </p:nvPr>
        </p:nvSpPr>
        <p:spPr/>
        <p:txBody>
          <a:bodyPr/>
          <a:lstStyle/>
          <a:p>
            <a:fld id="{B0649E8F-8D68-49BA-A715-9B6DF2EBB6ED}" type="slidenum">
              <a:rPr lang="en-IN" smtClean="0"/>
              <a:t>‹#›</a:t>
            </a:fld>
            <a:endParaRPr lang="en-IN"/>
          </a:p>
        </p:txBody>
      </p:sp>
    </p:spTree>
    <p:extLst>
      <p:ext uri="{BB962C8B-B14F-4D97-AF65-F5344CB8AC3E}">
        <p14:creationId xmlns:p14="http://schemas.microsoft.com/office/powerpoint/2010/main" val="2114826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9BCAE5-5410-B12D-3237-96A75D7BAD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6287231-CC8D-AD4E-1748-59139B1208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EEE5DE-BA85-C86D-11E3-4766E2F19B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7382C8-D3D2-4A4A-9000-C6F534999D99}" type="datetimeFigureOut">
              <a:rPr lang="en-IN" smtClean="0"/>
              <a:t>10-07-2023</a:t>
            </a:fld>
            <a:endParaRPr lang="en-IN"/>
          </a:p>
        </p:txBody>
      </p:sp>
      <p:sp>
        <p:nvSpPr>
          <p:cNvPr id="5" name="Footer Placeholder 4">
            <a:extLst>
              <a:ext uri="{FF2B5EF4-FFF2-40B4-BE49-F238E27FC236}">
                <a16:creationId xmlns:a16="http://schemas.microsoft.com/office/drawing/2014/main" id="{58D4A25A-DE3F-FFCB-8F7C-5D183F9613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19D0705-6AE1-587F-B950-6813D2DA98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649E8F-8D68-49BA-A715-9B6DF2EBB6ED}" type="slidenum">
              <a:rPr lang="en-IN" smtClean="0"/>
              <a:t>‹#›</a:t>
            </a:fld>
            <a:endParaRPr lang="en-IN"/>
          </a:p>
        </p:txBody>
      </p:sp>
    </p:spTree>
    <p:extLst>
      <p:ext uri="{BB962C8B-B14F-4D97-AF65-F5344CB8AC3E}">
        <p14:creationId xmlns:p14="http://schemas.microsoft.com/office/powerpoint/2010/main" val="42360975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00480-DE59-BA3A-0082-5B93DA4ED9F6}"/>
              </a:ext>
            </a:extLst>
          </p:cNvPr>
          <p:cNvSpPr>
            <a:spLocks noGrp="1"/>
          </p:cNvSpPr>
          <p:nvPr>
            <p:ph type="ctrTitle"/>
          </p:nvPr>
        </p:nvSpPr>
        <p:spPr/>
        <p:txBody>
          <a:bodyPr/>
          <a:lstStyle/>
          <a:p>
            <a:r>
              <a:rPr lang="en-US" b="1" dirty="0"/>
              <a:t>MODULE - 4</a:t>
            </a:r>
            <a:endParaRPr lang="en-IN" b="1" dirty="0"/>
          </a:p>
        </p:txBody>
      </p:sp>
      <p:sp>
        <p:nvSpPr>
          <p:cNvPr id="3" name="Subtitle 2">
            <a:extLst>
              <a:ext uri="{FF2B5EF4-FFF2-40B4-BE49-F238E27FC236}">
                <a16:creationId xmlns:a16="http://schemas.microsoft.com/office/drawing/2014/main" id="{268D1B84-F625-FFFF-CD19-A1652FCF8FAB}"/>
              </a:ext>
            </a:extLst>
          </p:cNvPr>
          <p:cNvSpPr>
            <a:spLocks noGrp="1"/>
          </p:cNvSpPr>
          <p:nvPr>
            <p:ph type="subTitle" idx="1"/>
          </p:nvPr>
        </p:nvSpPr>
        <p:spPr/>
        <p:txBody>
          <a:bodyPr>
            <a:normAutofit/>
          </a:bodyPr>
          <a:lstStyle/>
          <a:p>
            <a:r>
              <a:rPr lang="en-IN" sz="4400" b="1" dirty="0">
                <a:solidFill>
                  <a:srgbClr val="C00000"/>
                </a:solidFill>
              </a:rPr>
              <a:t>Normalization</a:t>
            </a:r>
          </a:p>
        </p:txBody>
      </p:sp>
    </p:spTree>
    <p:extLst>
      <p:ext uri="{BB962C8B-B14F-4D97-AF65-F5344CB8AC3E}">
        <p14:creationId xmlns:p14="http://schemas.microsoft.com/office/powerpoint/2010/main" val="3453246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D8A4F-26A5-616D-BD7F-49236956EF30}"/>
              </a:ext>
            </a:extLst>
          </p:cNvPr>
          <p:cNvSpPr>
            <a:spLocks noGrp="1"/>
          </p:cNvSpPr>
          <p:nvPr>
            <p:ph type="title"/>
          </p:nvPr>
        </p:nvSpPr>
        <p:spPr/>
        <p:txBody>
          <a:bodyPr/>
          <a:lstStyle/>
          <a:p>
            <a:r>
              <a:rPr lang="en-US" b="1" dirty="0">
                <a:solidFill>
                  <a:srgbClr val="C00000"/>
                </a:solidFill>
              </a:rPr>
              <a:t>Normalization</a:t>
            </a:r>
            <a:endParaRPr lang="en-IN" b="1" dirty="0">
              <a:solidFill>
                <a:srgbClr val="C00000"/>
              </a:solidFill>
            </a:endParaRPr>
          </a:p>
        </p:txBody>
      </p:sp>
      <p:sp>
        <p:nvSpPr>
          <p:cNvPr id="3" name="Content Placeholder 2">
            <a:extLst>
              <a:ext uri="{FF2B5EF4-FFF2-40B4-BE49-F238E27FC236}">
                <a16:creationId xmlns:a16="http://schemas.microsoft.com/office/drawing/2014/main" id="{30042E1F-533D-A3D7-78C6-DAA46CE1D3F9}"/>
              </a:ext>
            </a:extLst>
          </p:cNvPr>
          <p:cNvSpPr>
            <a:spLocks noGrp="1"/>
          </p:cNvSpPr>
          <p:nvPr>
            <p:ph idx="1"/>
          </p:nvPr>
        </p:nvSpPr>
        <p:spPr/>
        <p:txBody>
          <a:bodyPr>
            <a:normAutofit lnSpcReduction="10000"/>
          </a:bodyPr>
          <a:lstStyle/>
          <a:p>
            <a:pPr algn="just"/>
            <a:r>
              <a:rPr lang="en-US" dirty="0"/>
              <a:t>The normalization process, as first proposed by Codd, takes a relation schema through a series of tests to certify whether it satisfies a certain normal form.</a:t>
            </a:r>
          </a:p>
          <a:p>
            <a:pPr algn="just"/>
            <a:r>
              <a:rPr lang="en-US" dirty="0"/>
              <a:t>Normalization is the process of organizing the data in the database</a:t>
            </a:r>
          </a:p>
          <a:p>
            <a:pPr algn="just"/>
            <a:r>
              <a:rPr lang="en-US" dirty="0"/>
              <a:t>It is used to minimize the redundancy from a relation or set of relations</a:t>
            </a:r>
          </a:p>
          <a:p>
            <a:pPr algn="just"/>
            <a:r>
              <a:rPr lang="en-US" dirty="0"/>
              <a:t>It is also used to eliminate the insertion anomaly, update anomaly and deletion anomaly</a:t>
            </a:r>
          </a:p>
          <a:p>
            <a:pPr algn="just"/>
            <a:r>
              <a:rPr lang="en-US" dirty="0"/>
              <a:t>It divides the larger table into the smaller table and links them using relationship</a:t>
            </a:r>
          </a:p>
          <a:p>
            <a:endParaRPr lang="en-IN" dirty="0"/>
          </a:p>
        </p:txBody>
      </p:sp>
    </p:spTree>
    <p:extLst>
      <p:ext uri="{BB962C8B-B14F-4D97-AF65-F5344CB8AC3E}">
        <p14:creationId xmlns:p14="http://schemas.microsoft.com/office/powerpoint/2010/main" val="2935590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72E89F-4992-2894-8999-AAFEACE1E86D}"/>
              </a:ext>
            </a:extLst>
          </p:cNvPr>
          <p:cNvSpPr>
            <a:spLocks noGrp="1"/>
          </p:cNvSpPr>
          <p:nvPr>
            <p:ph idx="1"/>
          </p:nvPr>
        </p:nvSpPr>
        <p:spPr>
          <a:xfrm>
            <a:off x="838200" y="493160"/>
            <a:ext cx="10515600" cy="5683803"/>
          </a:xfrm>
        </p:spPr>
        <p:txBody>
          <a:bodyPr>
            <a:normAutofit lnSpcReduction="10000"/>
          </a:bodyPr>
          <a:lstStyle/>
          <a:p>
            <a:pPr algn="just"/>
            <a:r>
              <a:rPr lang="en-US" dirty="0"/>
              <a:t>Normalization of data can be considered a process of analyzing the given relation schemas based on their FDs and primary keys to achieve the desirable properties of:</a:t>
            </a:r>
          </a:p>
          <a:p>
            <a:pPr marL="0" indent="0" algn="just">
              <a:buNone/>
            </a:pPr>
            <a:r>
              <a:rPr lang="en-US" dirty="0"/>
              <a:t>(1)	minimizing redundancy and</a:t>
            </a:r>
          </a:p>
          <a:p>
            <a:pPr marL="0" indent="0" algn="just">
              <a:buNone/>
            </a:pPr>
            <a:r>
              <a:rPr lang="en-US" dirty="0"/>
              <a:t>(2)	minimizing the insertion, deletion, and update anomalies.</a:t>
            </a:r>
          </a:p>
          <a:p>
            <a:pPr algn="just"/>
            <a:r>
              <a:rPr lang="en-US" dirty="0"/>
              <a:t>It can be considered as a “filtering” or “purification” process to make the design have successively better quality. </a:t>
            </a:r>
          </a:p>
          <a:p>
            <a:pPr algn="just"/>
            <a:r>
              <a:rPr lang="en-US" dirty="0"/>
              <a:t>Unsatisfactory relation schemas that do not meet certain conditions—the normal form tests—are decomposed into smaller relation schemas that meet the tests and hence possess the desirable properties.</a:t>
            </a:r>
          </a:p>
          <a:p>
            <a:pPr algn="just"/>
            <a:r>
              <a:rPr lang="en-US" dirty="0">
                <a:solidFill>
                  <a:srgbClr val="C00000"/>
                </a:solidFill>
              </a:rPr>
              <a:t>The normal form of a relation refers to the highest normal form condition that it meets, and hence indicates the degree to which it has been normalized.</a:t>
            </a:r>
          </a:p>
          <a:p>
            <a:pPr algn="just"/>
            <a:endParaRPr lang="en-IN" dirty="0"/>
          </a:p>
        </p:txBody>
      </p:sp>
    </p:spTree>
    <p:extLst>
      <p:ext uri="{BB962C8B-B14F-4D97-AF65-F5344CB8AC3E}">
        <p14:creationId xmlns:p14="http://schemas.microsoft.com/office/powerpoint/2010/main" val="4194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831480-9AF4-4955-6074-BE6A4DECEF8F}"/>
              </a:ext>
            </a:extLst>
          </p:cNvPr>
          <p:cNvPicPr>
            <a:picLocks noChangeAspect="1"/>
          </p:cNvPicPr>
          <p:nvPr/>
        </p:nvPicPr>
        <p:blipFill rotWithShape="1">
          <a:blip r:embed="rId2"/>
          <a:srcRect l="21994" t="24869" r="50871" b="37487"/>
          <a:stretch/>
        </p:blipFill>
        <p:spPr>
          <a:xfrm>
            <a:off x="1993186" y="807273"/>
            <a:ext cx="6719299" cy="5243454"/>
          </a:xfrm>
          <a:prstGeom prst="rect">
            <a:avLst/>
          </a:prstGeom>
        </p:spPr>
      </p:pic>
    </p:spTree>
    <p:extLst>
      <p:ext uri="{BB962C8B-B14F-4D97-AF65-F5344CB8AC3E}">
        <p14:creationId xmlns:p14="http://schemas.microsoft.com/office/powerpoint/2010/main" val="159558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08DE1F-CFA6-5312-D7F7-C55958C0797F}"/>
              </a:ext>
            </a:extLst>
          </p:cNvPr>
          <p:cNvPicPr>
            <a:picLocks noChangeAspect="1"/>
          </p:cNvPicPr>
          <p:nvPr/>
        </p:nvPicPr>
        <p:blipFill>
          <a:blip r:embed="rId2"/>
          <a:stretch>
            <a:fillRect/>
          </a:stretch>
        </p:blipFill>
        <p:spPr>
          <a:xfrm>
            <a:off x="2907587" y="1045614"/>
            <a:ext cx="6256961" cy="4859871"/>
          </a:xfrm>
          <a:prstGeom prst="rect">
            <a:avLst/>
          </a:prstGeom>
        </p:spPr>
      </p:pic>
    </p:spTree>
    <p:extLst>
      <p:ext uri="{BB962C8B-B14F-4D97-AF65-F5344CB8AC3E}">
        <p14:creationId xmlns:p14="http://schemas.microsoft.com/office/powerpoint/2010/main" val="610440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E772CE-A48C-D036-4E7B-3D274B679BD9}"/>
              </a:ext>
            </a:extLst>
          </p:cNvPr>
          <p:cNvPicPr>
            <a:picLocks noChangeAspect="1"/>
          </p:cNvPicPr>
          <p:nvPr/>
        </p:nvPicPr>
        <p:blipFill>
          <a:blip r:embed="rId2"/>
          <a:stretch>
            <a:fillRect/>
          </a:stretch>
        </p:blipFill>
        <p:spPr>
          <a:xfrm>
            <a:off x="2517170" y="1138157"/>
            <a:ext cx="6739846" cy="4925757"/>
          </a:xfrm>
          <a:prstGeom prst="rect">
            <a:avLst/>
          </a:prstGeom>
        </p:spPr>
      </p:pic>
    </p:spTree>
    <p:extLst>
      <p:ext uri="{BB962C8B-B14F-4D97-AF65-F5344CB8AC3E}">
        <p14:creationId xmlns:p14="http://schemas.microsoft.com/office/powerpoint/2010/main" val="3684224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E1366A-5B98-C9D3-CC8A-2FF8A93F121A}"/>
              </a:ext>
            </a:extLst>
          </p:cNvPr>
          <p:cNvPicPr>
            <a:picLocks noChangeAspect="1"/>
          </p:cNvPicPr>
          <p:nvPr/>
        </p:nvPicPr>
        <p:blipFill>
          <a:blip r:embed="rId2"/>
          <a:stretch>
            <a:fillRect/>
          </a:stretch>
        </p:blipFill>
        <p:spPr>
          <a:xfrm>
            <a:off x="1915975" y="1848926"/>
            <a:ext cx="6334173" cy="2304456"/>
          </a:xfrm>
          <a:prstGeom prst="rect">
            <a:avLst/>
          </a:prstGeom>
        </p:spPr>
      </p:pic>
    </p:spTree>
    <p:extLst>
      <p:ext uri="{BB962C8B-B14F-4D97-AF65-F5344CB8AC3E}">
        <p14:creationId xmlns:p14="http://schemas.microsoft.com/office/powerpoint/2010/main" val="1819650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20D6F5-3DF5-C016-0BA3-8F1A0F3E9517}"/>
              </a:ext>
            </a:extLst>
          </p:cNvPr>
          <p:cNvPicPr>
            <a:picLocks noChangeAspect="1"/>
          </p:cNvPicPr>
          <p:nvPr/>
        </p:nvPicPr>
        <p:blipFill>
          <a:blip r:embed="rId2"/>
          <a:stretch>
            <a:fillRect/>
          </a:stretch>
        </p:blipFill>
        <p:spPr>
          <a:xfrm>
            <a:off x="1787703" y="627440"/>
            <a:ext cx="7746715" cy="5195587"/>
          </a:xfrm>
          <a:prstGeom prst="rect">
            <a:avLst/>
          </a:prstGeom>
        </p:spPr>
      </p:pic>
    </p:spTree>
    <p:extLst>
      <p:ext uri="{BB962C8B-B14F-4D97-AF65-F5344CB8AC3E}">
        <p14:creationId xmlns:p14="http://schemas.microsoft.com/office/powerpoint/2010/main" val="341662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6F5D29-7013-D790-D94B-E6625BF76905}"/>
              </a:ext>
            </a:extLst>
          </p:cNvPr>
          <p:cNvPicPr>
            <a:picLocks noChangeAspect="1"/>
          </p:cNvPicPr>
          <p:nvPr/>
        </p:nvPicPr>
        <p:blipFill>
          <a:blip r:embed="rId2"/>
          <a:stretch>
            <a:fillRect/>
          </a:stretch>
        </p:blipFill>
        <p:spPr>
          <a:xfrm>
            <a:off x="2496620" y="1500027"/>
            <a:ext cx="7137045" cy="3891597"/>
          </a:xfrm>
          <a:prstGeom prst="rect">
            <a:avLst/>
          </a:prstGeom>
        </p:spPr>
      </p:pic>
    </p:spTree>
    <p:extLst>
      <p:ext uri="{BB962C8B-B14F-4D97-AF65-F5344CB8AC3E}">
        <p14:creationId xmlns:p14="http://schemas.microsoft.com/office/powerpoint/2010/main" val="2782203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A2501-103B-8A7C-86B7-16337A9AEDFF}"/>
              </a:ext>
            </a:extLst>
          </p:cNvPr>
          <p:cNvSpPr>
            <a:spLocks noGrp="1"/>
          </p:cNvSpPr>
          <p:nvPr>
            <p:ph type="title"/>
          </p:nvPr>
        </p:nvSpPr>
        <p:spPr/>
        <p:txBody>
          <a:bodyPr/>
          <a:lstStyle/>
          <a:p>
            <a:r>
              <a:rPr lang="en-US" dirty="0">
                <a:solidFill>
                  <a:srgbClr val="C00000"/>
                </a:solidFill>
              </a:rPr>
              <a:t>Inference Rules or Axioms</a:t>
            </a:r>
            <a:endParaRPr lang="en-IN" dirty="0">
              <a:solidFill>
                <a:srgbClr val="C00000"/>
              </a:solidFill>
            </a:endParaRPr>
          </a:p>
        </p:txBody>
      </p:sp>
      <p:pic>
        <p:nvPicPr>
          <p:cNvPr id="7" name="Content Placeholder 6">
            <a:extLst>
              <a:ext uri="{FF2B5EF4-FFF2-40B4-BE49-F238E27FC236}">
                <a16:creationId xmlns:a16="http://schemas.microsoft.com/office/drawing/2014/main" id="{D5406D2D-6990-F3CB-E024-65998DD6B62E}"/>
              </a:ext>
            </a:extLst>
          </p:cNvPr>
          <p:cNvPicPr>
            <a:picLocks noGrp="1" noChangeAspect="1"/>
          </p:cNvPicPr>
          <p:nvPr>
            <p:ph idx="1"/>
          </p:nvPr>
        </p:nvPicPr>
        <p:blipFill>
          <a:blip r:embed="rId2"/>
          <a:stretch>
            <a:fillRect/>
          </a:stretch>
        </p:blipFill>
        <p:spPr>
          <a:xfrm>
            <a:off x="1684963" y="1985902"/>
            <a:ext cx="6893958" cy="4169733"/>
          </a:xfrm>
        </p:spPr>
      </p:pic>
    </p:spTree>
    <p:extLst>
      <p:ext uri="{BB962C8B-B14F-4D97-AF65-F5344CB8AC3E}">
        <p14:creationId xmlns:p14="http://schemas.microsoft.com/office/powerpoint/2010/main" val="18546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74652-92F9-C3F3-F264-00D23AFAF447}"/>
              </a:ext>
            </a:extLst>
          </p:cNvPr>
          <p:cNvSpPr>
            <a:spLocks noGrp="1"/>
          </p:cNvSpPr>
          <p:nvPr>
            <p:ph type="title"/>
          </p:nvPr>
        </p:nvSpPr>
        <p:spPr/>
        <p:txBody>
          <a:bodyPr/>
          <a:lstStyle/>
          <a:p>
            <a:r>
              <a:rPr lang="en-US" dirty="0">
                <a:solidFill>
                  <a:srgbClr val="C00000"/>
                </a:solidFill>
              </a:rPr>
              <a:t>Inference Rules or Axioms</a:t>
            </a:r>
            <a:endParaRPr lang="en-IN" dirty="0"/>
          </a:p>
        </p:txBody>
      </p:sp>
      <p:pic>
        <p:nvPicPr>
          <p:cNvPr id="7" name="Content Placeholder 6">
            <a:extLst>
              <a:ext uri="{FF2B5EF4-FFF2-40B4-BE49-F238E27FC236}">
                <a16:creationId xmlns:a16="http://schemas.microsoft.com/office/drawing/2014/main" id="{31C6377E-3036-8182-6CC5-BA7EE9EEBE43}"/>
              </a:ext>
            </a:extLst>
          </p:cNvPr>
          <p:cNvPicPr>
            <a:picLocks noGrp="1" noChangeAspect="1"/>
          </p:cNvPicPr>
          <p:nvPr>
            <p:ph idx="1"/>
          </p:nvPr>
        </p:nvPicPr>
        <p:blipFill>
          <a:blip r:embed="rId2"/>
          <a:stretch>
            <a:fillRect/>
          </a:stretch>
        </p:blipFill>
        <p:spPr>
          <a:xfrm>
            <a:off x="187731" y="2000600"/>
            <a:ext cx="6250999" cy="3968686"/>
          </a:xfrm>
          <a:ln>
            <a:solidFill>
              <a:schemeClr val="tx1"/>
            </a:solidFill>
          </a:ln>
        </p:spPr>
      </p:pic>
      <p:pic>
        <p:nvPicPr>
          <p:cNvPr id="9" name="Picture 8">
            <a:extLst>
              <a:ext uri="{FF2B5EF4-FFF2-40B4-BE49-F238E27FC236}">
                <a16:creationId xmlns:a16="http://schemas.microsoft.com/office/drawing/2014/main" id="{DAD3F57C-D147-E1A3-B38D-39A2FEFC6431}"/>
              </a:ext>
            </a:extLst>
          </p:cNvPr>
          <p:cNvPicPr>
            <a:picLocks noChangeAspect="1"/>
          </p:cNvPicPr>
          <p:nvPr/>
        </p:nvPicPr>
        <p:blipFill>
          <a:blip r:embed="rId3"/>
          <a:stretch>
            <a:fillRect/>
          </a:stretch>
        </p:blipFill>
        <p:spPr>
          <a:xfrm>
            <a:off x="6656504" y="2074350"/>
            <a:ext cx="5535496" cy="3894936"/>
          </a:xfrm>
          <a:prstGeom prst="rect">
            <a:avLst/>
          </a:prstGeom>
          <a:ln>
            <a:solidFill>
              <a:schemeClr val="tx1"/>
            </a:solidFill>
          </a:ln>
        </p:spPr>
      </p:pic>
    </p:spTree>
    <p:extLst>
      <p:ext uri="{BB962C8B-B14F-4D97-AF65-F5344CB8AC3E}">
        <p14:creationId xmlns:p14="http://schemas.microsoft.com/office/powerpoint/2010/main" val="836667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85EB8-7FCB-3679-6212-733BD7E8DF15}"/>
              </a:ext>
            </a:extLst>
          </p:cNvPr>
          <p:cNvSpPr>
            <a:spLocks noGrp="1"/>
          </p:cNvSpPr>
          <p:nvPr>
            <p:ph type="title"/>
          </p:nvPr>
        </p:nvSpPr>
        <p:spPr>
          <a:xfrm>
            <a:off x="838200" y="1711040"/>
            <a:ext cx="10515600" cy="1325563"/>
          </a:xfrm>
        </p:spPr>
        <p:txBody>
          <a:bodyPr/>
          <a:lstStyle/>
          <a:p>
            <a:pPr algn="ctr"/>
            <a:r>
              <a:rPr lang="en-US" b="1" dirty="0"/>
              <a:t>SYLLABUS</a:t>
            </a:r>
            <a:endParaRPr lang="en-IN" b="1" dirty="0"/>
          </a:p>
        </p:txBody>
      </p:sp>
      <p:sp>
        <p:nvSpPr>
          <p:cNvPr id="3" name="Content Placeholder 2">
            <a:extLst>
              <a:ext uri="{FF2B5EF4-FFF2-40B4-BE49-F238E27FC236}">
                <a16:creationId xmlns:a16="http://schemas.microsoft.com/office/drawing/2014/main" id="{7BC4AA93-FEC7-50A9-BFBF-6C4821C56EF1}"/>
              </a:ext>
            </a:extLst>
          </p:cNvPr>
          <p:cNvSpPr>
            <a:spLocks noGrp="1"/>
          </p:cNvSpPr>
          <p:nvPr>
            <p:ph idx="1"/>
          </p:nvPr>
        </p:nvSpPr>
        <p:spPr>
          <a:xfrm>
            <a:off x="838200" y="3113069"/>
            <a:ext cx="10515600" cy="3063893"/>
          </a:xfrm>
        </p:spPr>
        <p:txBody>
          <a:bodyPr>
            <a:normAutofit lnSpcReduction="10000"/>
          </a:bodyPr>
          <a:lstStyle/>
          <a:p>
            <a:pPr algn="just"/>
            <a:r>
              <a:rPr lang="en-IN" dirty="0"/>
              <a:t>Different anomalies in designing a database, The idea of normalization, Functional dependency, Armstrong’s Axioms (proofs not required), Closures and their computation, Equivalence of Functional Dependencies (FD), Minimal Cover (proofs not required). First Normal Form (1NF), Second Normal Form (2NF), Third Normal Form (3NF), Boyce Codd Normal Form (BCNF), Lossless join and dependency preserving decomposition Algorithms for checking Lossless Join (LJ) and Dependency Preserving (DP) properties.</a:t>
            </a:r>
          </a:p>
        </p:txBody>
      </p:sp>
    </p:spTree>
    <p:extLst>
      <p:ext uri="{BB962C8B-B14F-4D97-AF65-F5344CB8AC3E}">
        <p14:creationId xmlns:p14="http://schemas.microsoft.com/office/powerpoint/2010/main" val="1885458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7B4C06-F7AD-0901-5222-8843354E48D2}"/>
              </a:ext>
            </a:extLst>
          </p:cNvPr>
          <p:cNvPicPr>
            <a:picLocks noChangeAspect="1"/>
          </p:cNvPicPr>
          <p:nvPr/>
        </p:nvPicPr>
        <p:blipFill>
          <a:blip r:embed="rId2"/>
          <a:stretch>
            <a:fillRect/>
          </a:stretch>
        </p:blipFill>
        <p:spPr>
          <a:xfrm>
            <a:off x="2393879" y="1080846"/>
            <a:ext cx="6965879" cy="4893171"/>
          </a:xfrm>
          <a:prstGeom prst="rect">
            <a:avLst/>
          </a:prstGeom>
        </p:spPr>
      </p:pic>
    </p:spTree>
    <p:extLst>
      <p:ext uri="{BB962C8B-B14F-4D97-AF65-F5344CB8AC3E}">
        <p14:creationId xmlns:p14="http://schemas.microsoft.com/office/powerpoint/2010/main" val="216790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77B5F6-18D8-3AF1-0CEE-57AA17DDCE62}"/>
              </a:ext>
            </a:extLst>
          </p:cNvPr>
          <p:cNvPicPr>
            <a:picLocks noChangeAspect="1"/>
          </p:cNvPicPr>
          <p:nvPr/>
        </p:nvPicPr>
        <p:blipFill>
          <a:blip r:embed="rId2"/>
          <a:stretch>
            <a:fillRect/>
          </a:stretch>
        </p:blipFill>
        <p:spPr>
          <a:xfrm>
            <a:off x="421240" y="1150706"/>
            <a:ext cx="5541439" cy="4327818"/>
          </a:xfrm>
          <a:prstGeom prst="rect">
            <a:avLst/>
          </a:prstGeom>
        </p:spPr>
      </p:pic>
      <p:pic>
        <p:nvPicPr>
          <p:cNvPr id="5" name="Picture 4">
            <a:extLst>
              <a:ext uri="{FF2B5EF4-FFF2-40B4-BE49-F238E27FC236}">
                <a16:creationId xmlns:a16="http://schemas.microsoft.com/office/drawing/2014/main" id="{AA5D9125-8AEB-03F9-E383-E4AC27DC3532}"/>
              </a:ext>
            </a:extLst>
          </p:cNvPr>
          <p:cNvPicPr>
            <a:picLocks noChangeAspect="1"/>
          </p:cNvPicPr>
          <p:nvPr/>
        </p:nvPicPr>
        <p:blipFill>
          <a:blip r:embed="rId3"/>
          <a:stretch>
            <a:fillRect/>
          </a:stretch>
        </p:blipFill>
        <p:spPr>
          <a:xfrm>
            <a:off x="6573905" y="1721885"/>
            <a:ext cx="5005069" cy="3756639"/>
          </a:xfrm>
          <a:prstGeom prst="rect">
            <a:avLst/>
          </a:prstGeom>
        </p:spPr>
      </p:pic>
    </p:spTree>
    <p:extLst>
      <p:ext uri="{BB962C8B-B14F-4D97-AF65-F5344CB8AC3E}">
        <p14:creationId xmlns:p14="http://schemas.microsoft.com/office/powerpoint/2010/main" val="1660150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E3270-DCDE-1BA0-F642-21C6832B4A3F}"/>
              </a:ext>
            </a:extLst>
          </p:cNvPr>
          <p:cNvPicPr>
            <a:picLocks noChangeAspect="1"/>
          </p:cNvPicPr>
          <p:nvPr/>
        </p:nvPicPr>
        <p:blipFill rotWithShape="1">
          <a:blip r:embed="rId2"/>
          <a:srcRect l="2332"/>
          <a:stretch/>
        </p:blipFill>
        <p:spPr>
          <a:xfrm>
            <a:off x="2352782" y="667819"/>
            <a:ext cx="7078894" cy="5256715"/>
          </a:xfrm>
          <a:prstGeom prst="rect">
            <a:avLst/>
          </a:prstGeom>
        </p:spPr>
      </p:pic>
    </p:spTree>
    <p:extLst>
      <p:ext uri="{BB962C8B-B14F-4D97-AF65-F5344CB8AC3E}">
        <p14:creationId xmlns:p14="http://schemas.microsoft.com/office/powerpoint/2010/main" val="550144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6B9C64-EB7A-4CA2-28F7-01D2C4155C51}"/>
              </a:ext>
            </a:extLst>
          </p:cNvPr>
          <p:cNvPicPr>
            <a:picLocks noChangeAspect="1"/>
          </p:cNvPicPr>
          <p:nvPr/>
        </p:nvPicPr>
        <p:blipFill>
          <a:blip r:embed="rId2"/>
          <a:stretch>
            <a:fillRect/>
          </a:stretch>
        </p:blipFill>
        <p:spPr>
          <a:xfrm>
            <a:off x="715857" y="0"/>
            <a:ext cx="4460417" cy="3048892"/>
          </a:xfrm>
          <a:prstGeom prst="rect">
            <a:avLst/>
          </a:prstGeom>
          <a:ln>
            <a:solidFill>
              <a:schemeClr val="tx1"/>
            </a:solidFill>
          </a:ln>
        </p:spPr>
      </p:pic>
      <p:pic>
        <p:nvPicPr>
          <p:cNvPr id="5" name="Picture 4">
            <a:extLst>
              <a:ext uri="{FF2B5EF4-FFF2-40B4-BE49-F238E27FC236}">
                <a16:creationId xmlns:a16="http://schemas.microsoft.com/office/drawing/2014/main" id="{8E590BC5-0982-B5BB-FD82-7691E1B09CAB}"/>
              </a:ext>
            </a:extLst>
          </p:cNvPr>
          <p:cNvPicPr>
            <a:picLocks noChangeAspect="1"/>
          </p:cNvPicPr>
          <p:nvPr/>
        </p:nvPicPr>
        <p:blipFill>
          <a:blip r:embed="rId3"/>
          <a:stretch>
            <a:fillRect/>
          </a:stretch>
        </p:blipFill>
        <p:spPr>
          <a:xfrm>
            <a:off x="6096000" y="90736"/>
            <a:ext cx="4199336" cy="2831789"/>
          </a:xfrm>
          <a:prstGeom prst="rect">
            <a:avLst/>
          </a:prstGeom>
        </p:spPr>
      </p:pic>
      <p:pic>
        <p:nvPicPr>
          <p:cNvPr id="7" name="Picture 6">
            <a:extLst>
              <a:ext uri="{FF2B5EF4-FFF2-40B4-BE49-F238E27FC236}">
                <a16:creationId xmlns:a16="http://schemas.microsoft.com/office/drawing/2014/main" id="{DD5BE8BE-7CA7-574F-EEA3-08158E0AA989}"/>
              </a:ext>
            </a:extLst>
          </p:cNvPr>
          <p:cNvPicPr>
            <a:picLocks noChangeAspect="1"/>
          </p:cNvPicPr>
          <p:nvPr/>
        </p:nvPicPr>
        <p:blipFill>
          <a:blip r:embed="rId4"/>
          <a:stretch>
            <a:fillRect/>
          </a:stretch>
        </p:blipFill>
        <p:spPr>
          <a:xfrm>
            <a:off x="6210280" y="3202717"/>
            <a:ext cx="3909765" cy="3274606"/>
          </a:xfrm>
          <a:prstGeom prst="rect">
            <a:avLst/>
          </a:prstGeom>
        </p:spPr>
      </p:pic>
    </p:spTree>
    <p:extLst>
      <p:ext uri="{BB962C8B-B14F-4D97-AF65-F5344CB8AC3E}">
        <p14:creationId xmlns:p14="http://schemas.microsoft.com/office/powerpoint/2010/main" val="631279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A959B0-7F63-DC32-4071-2D03407B3CE2}"/>
              </a:ext>
            </a:extLst>
          </p:cNvPr>
          <p:cNvPicPr>
            <a:picLocks noChangeAspect="1"/>
          </p:cNvPicPr>
          <p:nvPr/>
        </p:nvPicPr>
        <p:blipFill>
          <a:blip r:embed="rId2"/>
          <a:stretch>
            <a:fillRect/>
          </a:stretch>
        </p:blipFill>
        <p:spPr>
          <a:xfrm>
            <a:off x="554116" y="965193"/>
            <a:ext cx="4730034" cy="2538295"/>
          </a:xfrm>
          <a:prstGeom prst="rect">
            <a:avLst/>
          </a:prstGeom>
          <a:ln>
            <a:solidFill>
              <a:schemeClr val="tx1"/>
            </a:solidFill>
          </a:ln>
        </p:spPr>
      </p:pic>
      <p:pic>
        <p:nvPicPr>
          <p:cNvPr id="4" name="Picture 3">
            <a:extLst>
              <a:ext uri="{FF2B5EF4-FFF2-40B4-BE49-F238E27FC236}">
                <a16:creationId xmlns:a16="http://schemas.microsoft.com/office/drawing/2014/main" id="{D16119E4-AA60-1F6E-FB8F-4372C0606734}"/>
              </a:ext>
            </a:extLst>
          </p:cNvPr>
          <p:cNvPicPr>
            <a:picLocks noChangeAspect="1"/>
          </p:cNvPicPr>
          <p:nvPr/>
        </p:nvPicPr>
        <p:blipFill>
          <a:blip r:embed="rId3"/>
          <a:stretch>
            <a:fillRect/>
          </a:stretch>
        </p:blipFill>
        <p:spPr>
          <a:xfrm>
            <a:off x="5835722" y="965193"/>
            <a:ext cx="5054885" cy="4300663"/>
          </a:xfrm>
          <a:prstGeom prst="rect">
            <a:avLst/>
          </a:prstGeom>
          <a:ln>
            <a:solidFill>
              <a:schemeClr val="tx1"/>
            </a:solidFill>
          </a:ln>
        </p:spPr>
      </p:pic>
    </p:spTree>
    <p:extLst>
      <p:ext uri="{BB962C8B-B14F-4D97-AF65-F5344CB8AC3E}">
        <p14:creationId xmlns:p14="http://schemas.microsoft.com/office/powerpoint/2010/main" val="2196419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2BC240-7819-E464-404F-C84B555BC3F6}"/>
              </a:ext>
            </a:extLst>
          </p:cNvPr>
          <p:cNvPicPr>
            <a:picLocks noChangeAspect="1"/>
          </p:cNvPicPr>
          <p:nvPr/>
        </p:nvPicPr>
        <p:blipFill>
          <a:blip r:embed="rId2"/>
          <a:stretch>
            <a:fillRect/>
          </a:stretch>
        </p:blipFill>
        <p:spPr>
          <a:xfrm>
            <a:off x="491218" y="857960"/>
            <a:ext cx="4860777" cy="3611298"/>
          </a:xfrm>
          <a:prstGeom prst="rect">
            <a:avLst/>
          </a:prstGeom>
          <a:ln>
            <a:solidFill>
              <a:schemeClr val="tx1"/>
            </a:solidFill>
          </a:ln>
        </p:spPr>
      </p:pic>
      <p:pic>
        <p:nvPicPr>
          <p:cNvPr id="7" name="Picture 6">
            <a:extLst>
              <a:ext uri="{FF2B5EF4-FFF2-40B4-BE49-F238E27FC236}">
                <a16:creationId xmlns:a16="http://schemas.microsoft.com/office/drawing/2014/main" id="{8FDED314-A2AE-95D2-990A-A4F314D718BA}"/>
              </a:ext>
            </a:extLst>
          </p:cNvPr>
          <p:cNvPicPr>
            <a:picLocks noChangeAspect="1"/>
          </p:cNvPicPr>
          <p:nvPr/>
        </p:nvPicPr>
        <p:blipFill>
          <a:blip r:embed="rId3"/>
          <a:stretch>
            <a:fillRect/>
          </a:stretch>
        </p:blipFill>
        <p:spPr>
          <a:xfrm>
            <a:off x="6096000" y="638008"/>
            <a:ext cx="5185025" cy="4124064"/>
          </a:xfrm>
          <a:prstGeom prst="rect">
            <a:avLst/>
          </a:prstGeom>
          <a:ln>
            <a:solidFill>
              <a:schemeClr val="tx1"/>
            </a:solidFill>
          </a:ln>
        </p:spPr>
      </p:pic>
    </p:spTree>
    <p:extLst>
      <p:ext uri="{BB962C8B-B14F-4D97-AF65-F5344CB8AC3E}">
        <p14:creationId xmlns:p14="http://schemas.microsoft.com/office/powerpoint/2010/main" val="4201019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4E3F470-9DE1-4ED6-D12E-E3A0B045781E}"/>
              </a:ext>
            </a:extLst>
          </p:cNvPr>
          <p:cNvPicPr>
            <a:picLocks noChangeAspect="1"/>
          </p:cNvPicPr>
          <p:nvPr/>
        </p:nvPicPr>
        <p:blipFill rotWithShape="1">
          <a:blip r:embed="rId2"/>
          <a:srcRect b="44597"/>
          <a:stretch/>
        </p:blipFill>
        <p:spPr>
          <a:xfrm>
            <a:off x="5986787" y="2014145"/>
            <a:ext cx="5273690" cy="2100557"/>
          </a:xfrm>
          <a:prstGeom prst="rect">
            <a:avLst/>
          </a:prstGeom>
        </p:spPr>
      </p:pic>
      <p:pic>
        <p:nvPicPr>
          <p:cNvPr id="14" name="Picture 13">
            <a:extLst>
              <a:ext uri="{FF2B5EF4-FFF2-40B4-BE49-F238E27FC236}">
                <a16:creationId xmlns:a16="http://schemas.microsoft.com/office/drawing/2014/main" id="{1255EACE-595C-80B8-1D14-99D56720CD20}"/>
              </a:ext>
            </a:extLst>
          </p:cNvPr>
          <p:cNvPicPr>
            <a:picLocks noChangeAspect="1"/>
          </p:cNvPicPr>
          <p:nvPr/>
        </p:nvPicPr>
        <p:blipFill>
          <a:blip r:embed="rId3"/>
          <a:stretch>
            <a:fillRect/>
          </a:stretch>
        </p:blipFill>
        <p:spPr>
          <a:xfrm>
            <a:off x="517504" y="595901"/>
            <a:ext cx="4783961" cy="1165584"/>
          </a:xfrm>
          <a:prstGeom prst="rect">
            <a:avLst/>
          </a:prstGeom>
          <a:ln>
            <a:solidFill>
              <a:schemeClr val="tx1"/>
            </a:solidFill>
          </a:ln>
        </p:spPr>
      </p:pic>
      <p:pic>
        <p:nvPicPr>
          <p:cNvPr id="17" name="Picture 16">
            <a:extLst>
              <a:ext uri="{FF2B5EF4-FFF2-40B4-BE49-F238E27FC236}">
                <a16:creationId xmlns:a16="http://schemas.microsoft.com/office/drawing/2014/main" id="{B28A46F4-D4D5-D633-64EB-C64CDE6FC88D}"/>
              </a:ext>
            </a:extLst>
          </p:cNvPr>
          <p:cNvPicPr>
            <a:picLocks noChangeAspect="1"/>
          </p:cNvPicPr>
          <p:nvPr/>
        </p:nvPicPr>
        <p:blipFill rotWithShape="1">
          <a:blip r:embed="rId4"/>
          <a:srcRect t="63877"/>
          <a:stretch/>
        </p:blipFill>
        <p:spPr>
          <a:xfrm>
            <a:off x="6026856" y="4582275"/>
            <a:ext cx="5233621" cy="1359168"/>
          </a:xfrm>
          <a:prstGeom prst="rect">
            <a:avLst/>
          </a:prstGeom>
        </p:spPr>
      </p:pic>
    </p:spTree>
    <p:extLst>
      <p:ext uri="{BB962C8B-B14F-4D97-AF65-F5344CB8AC3E}">
        <p14:creationId xmlns:p14="http://schemas.microsoft.com/office/powerpoint/2010/main" val="4039655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6669-3A79-8795-1F9A-8F2894837CFE}"/>
              </a:ext>
            </a:extLst>
          </p:cNvPr>
          <p:cNvSpPr>
            <a:spLocks noGrp="1"/>
          </p:cNvSpPr>
          <p:nvPr>
            <p:ph type="title"/>
          </p:nvPr>
        </p:nvSpPr>
        <p:spPr/>
        <p:txBody>
          <a:bodyPr/>
          <a:lstStyle/>
          <a:p>
            <a:r>
              <a:rPr lang="en-US" dirty="0"/>
              <a:t>Levels of Normalization</a:t>
            </a:r>
            <a:endParaRPr lang="en-IN" dirty="0"/>
          </a:p>
        </p:txBody>
      </p:sp>
      <p:pic>
        <p:nvPicPr>
          <p:cNvPr id="9" name="Picture 8">
            <a:extLst>
              <a:ext uri="{FF2B5EF4-FFF2-40B4-BE49-F238E27FC236}">
                <a16:creationId xmlns:a16="http://schemas.microsoft.com/office/drawing/2014/main" id="{99A447C5-FBC2-CFB4-6864-B20FD68EDD20}"/>
              </a:ext>
            </a:extLst>
          </p:cNvPr>
          <p:cNvPicPr>
            <a:picLocks noChangeAspect="1"/>
          </p:cNvPicPr>
          <p:nvPr/>
        </p:nvPicPr>
        <p:blipFill>
          <a:blip r:embed="rId2"/>
          <a:stretch>
            <a:fillRect/>
          </a:stretch>
        </p:blipFill>
        <p:spPr>
          <a:xfrm>
            <a:off x="1302736" y="1825625"/>
            <a:ext cx="7235087" cy="4027241"/>
          </a:xfrm>
          <a:prstGeom prst="rect">
            <a:avLst/>
          </a:prstGeom>
        </p:spPr>
      </p:pic>
    </p:spTree>
    <p:extLst>
      <p:ext uri="{BB962C8B-B14F-4D97-AF65-F5344CB8AC3E}">
        <p14:creationId xmlns:p14="http://schemas.microsoft.com/office/powerpoint/2010/main" val="2100204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5E0FF-513C-58B5-708B-C63332959BA2}"/>
              </a:ext>
            </a:extLst>
          </p:cNvPr>
          <p:cNvSpPr>
            <a:spLocks noGrp="1"/>
          </p:cNvSpPr>
          <p:nvPr>
            <p:ph type="title"/>
          </p:nvPr>
        </p:nvSpPr>
        <p:spPr/>
        <p:txBody>
          <a:bodyPr/>
          <a:lstStyle/>
          <a:p>
            <a:r>
              <a:rPr lang="en-US" dirty="0"/>
              <a:t>First Normal Form</a:t>
            </a:r>
            <a:endParaRPr lang="en-IN" dirty="0"/>
          </a:p>
        </p:txBody>
      </p:sp>
      <p:pic>
        <p:nvPicPr>
          <p:cNvPr id="5" name="Content Placeholder 4">
            <a:extLst>
              <a:ext uri="{FF2B5EF4-FFF2-40B4-BE49-F238E27FC236}">
                <a16:creationId xmlns:a16="http://schemas.microsoft.com/office/drawing/2014/main" id="{1E60ACFF-F61C-DA3D-DF06-053803215AC4}"/>
              </a:ext>
            </a:extLst>
          </p:cNvPr>
          <p:cNvPicPr>
            <a:picLocks noGrp="1" noChangeAspect="1"/>
          </p:cNvPicPr>
          <p:nvPr>
            <p:ph idx="1"/>
          </p:nvPr>
        </p:nvPicPr>
        <p:blipFill>
          <a:blip r:embed="rId2"/>
          <a:stretch>
            <a:fillRect/>
          </a:stretch>
        </p:blipFill>
        <p:spPr>
          <a:xfrm>
            <a:off x="2496619" y="2178385"/>
            <a:ext cx="5599416" cy="3377970"/>
          </a:xfrm>
        </p:spPr>
      </p:pic>
    </p:spTree>
    <p:extLst>
      <p:ext uri="{BB962C8B-B14F-4D97-AF65-F5344CB8AC3E}">
        <p14:creationId xmlns:p14="http://schemas.microsoft.com/office/powerpoint/2010/main" val="2927150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41F16C-A0BC-D08C-3B2C-34D00D49BE92}"/>
              </a:ext>
            </a:extLst>
          </p:cNvPr>
          <p:cNvPicPr>
            <a:picLocks noChangeAspect="1"/>
          </p:cNvPicPr>
          <p:nvPr/>
        </p:nvPicPr>
        <p:blipFill>
          <a:blip r:embed="rId2"/>
          <a:stretch>
            <a:fillRect/>
          </a:stretch>
        </p:blipFill>
        <p:spPr>
          <a:xfrm>
            <a:off x="452062" y="1149199"/>
            <a:ext cx="5489825" cy="3964041"/>
          </a:xfrm>
          <a:prstGeom prst="rect">
            <a:avLst/>
          </a:prstGeom>
          <a:ln>
            <a:solidFill>
              <a:schemeClr val="tx1"/>
            </a:solidFill>
          </a:ln>
        </p:spPr>
      </p:pic>
      <p:pic>
        <p:nvPicPr>
          <p:cNvPr id="9" name="Picture 8">
            <a:extLst>
              <a:ext uri="{FF2B5EF4-FFF2-40B4-BE49-F238E27FC236}">
                <a16:creationId xmlns:a16="http://schemas.microsoft.com/office/drawing/2014/main" id="{A25E29B9-5F26-9C3A-406B-AD64BDB963FE}"/>
              </a:ext>
            </a:extLst>
          </p:cNvPr>
          <p:cNvPicPr>
            <a:picLocks noChangeAspect="1"/>
          </p:cNvPicPr>
          <p:nvPr/>
        </p:nvPicPr>
        <p:blipFill>
          <a:blip r:embed="rId3"/>
          <a:stretch>
            <a:fillRect/>
          </a:stretch>
        </p:blipFill>
        <p:spPr>
          <a:xfrm>
            <a:off x="6684654" y="1263720"/>
            <a:ext cx="4745902" cy="3582391"/>
          </a:xfrm>
          <a:prstGeom prst="rect">
            <a:avLst/>
          </a:prstGeom>
        </p:spPr>
      </p:pic>
    </p:spTree>
    <p:extLst>
      <p:ext uri="{BB962C8B-B14F-4D97-AF65-F5344CB8AC3E}">
        <p14:creationId xmlns:p14="http://schemas.microsoft.com/office/powerpoint/2010/main" val="3978901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D4E8A-01D0-FF3B-4819-366C71FA1DEE}"/>
              </a:ext>
            </a:extLst>
          </p:cNvPr>
          <p:cNvSpPr>
            <a:spLocks noGrp="1"/>
          </p:cNvSpPr>
          <p:nvPr>
            <p:ph type="title"/>
          </p:nvPr>
        </p:nvSpPr>
        <p:spPr/>
        <p:txBody>
          <a:bodyPr/>
          <a:lstStyle/>
          <a:p>
            <a:r>
              <a:rPr lang="en-IN" dirty="0">
                <a:solidFill>
                  <a:srgbClr val="C00000"/>
                </a:solidFill>
              </a:rPr>
              <a:t>Different anomalies in designing a database</a:t>
            </a:r>
          </a:p>
        </p:txBody>
      </p:sp>
      <p:sp>
        <p:nvSpPr>
          <p:cNvPr id="3" name="Content Placeholder 2">
            <a:extLst>
              <a:ext uri="{FF2B5EF4-FFF2-40B4-BE49-F238E27FC236}">
                <a16:creationId xmlns:a16="http://schemas.microsoft.com/office/drawing/2014/main" id="{6D81F96E-7183-D0E1-1410-18B388E04740}"/>
              </a:ext>
            </a:extLst>
          </p:cNvPr>
          <p:cNvSpPr>
            <a:spLocks noGrp="1"/>
          </p:cNvSpPr>
          <p:nvPr>
            <p:ph idx="1"/>
          </p:nvPr>
        </p:nvSpPr>
        <p:spPr/>
        <p:txBody>
          <a:bodyPr>
            <a:normAutofit/>
          </a:bodyPr>
          <a:lstStyle/>
          <a:p>
            <a:pPr marL="0" indent="0">
              <a:buNone/>
            </a:pPr>
            <a:r>
              <a:rPr lang="en-IN" dirty="0"/>
              <a:t>• Data redundancy is a condition created within a database or in which the same piece of data is held in two separate places.</a:t>
            </a:r>
          </a:p>
          <a:p>
            <a:pPr marL="0" indent="0">
              <a:buNone/>
            </a:pPr>
            <a:r>
              <a:rPr lang="en-IN" dirty="0"/>
              <a:t>• Redundancy leads to</a:t>
            </a:r>
          </a:p>
          <a:p>
            <a:pPr>
              <a:buFont typeface="Wingdings" panose="05000000000000000000" pitchFamily="2" charset="2"/>
              <a:buChar char="Ø"/>
            </a:pPr>
            <a:r>
              <a:rPr lang="en-IN" dirty="0"/>
              <a:t>Wastes storage</a:t>
            </a:r>
          </a:p>
          <a:p>
            <a:pPr>
              <a:buFont typeface="Wingdings" panose="05000000000000000000" pitchFamily="2" charset="2"/>
              <a:buChar char="Ø"/>
            </a:pPr>
            <a:r>
              <a:rPr lang="en-IN" dirty="0"/>
              <a:t>Causes problems with update anomalies</a:t>
            </a:r>
          </a:p>
          <a:p>
            <a:pPr>
              <a:buFont typeface="Wingdings" panose="05000000000000000000" pitchFamily="2" charset="2"/>
              <a:buChar char="§"/>
            </a:pPr>
            <a:r>
              <a:rPr lang="en-IN" dirty="0">
                <a:solidFill>
                  <a:srgbClr val="C00000"/>
                </a:solidFill>
              </a:rPr>
              <a:t>Insertion anomalies</a:t>
            </a:r>
          </a:p>
          <a:p>
            <a:pPr>
              <a:buFont typeface="Wingdings" panose="05000000000000000000" pitchFamily="2" charset="2"/>
              <a:buChar char="§"/>
            </a:pPr>
            <a:r>
              <a:rPr lang="en-IN" dirty="0">
                <a:solidFill>
                  <a:srgbClr val="C00000"/>
                </a:solidFill>
              </a:rPr>
              <a:t> Deletion anomalies</a:t>
            </a:r>
          </a:p>
          <a:p>
            <a:pPr>
              <a:buFont typeface="Wingdings" panose="05000000000000000000" pitchFamily="2" charset="2"/>
              <a:buChar char="§"/>
            </a:pPr>
            <a:r>
              <a:rPr lang="en-IN" dirty="0" err="1">
                <a:solidFill>
                  <a:srgbClr val="C00000"/>
                </a:solidFill>
              </a:rPr>
              <a:t>Updation</a:t>
            </a:r>
            <a:r>
              <a:rPr lang="en-IN" dirty="0">
                <a:solidFill>
                  <a:srgbClr val="C00000"/>
                </a:solidFill>
              </a:rPr>
              <a:t> anomalies</a:t>
            </a:r>
          </a:p>
          <a:p>
            <a:endParaRPr lang="en-IN" dirty="0"/>
          </a:p>
          <a:p>
            <a:endParaRPr lang="en-IN" dirty="0"/>
          </a:p>
        </p:txBody>
      </p:sp>
    </p:spTree>
    <p:extLst>
      <p:ext uri="{BB962C8B-B14F-4D97-AF65-F5344CB8AC3E}">
        <p14:creationId xmlns:p14="http://schemas.microsoft.com/office/powerpoint/2010/main" val="2944397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1C4CDC-455B-BE71-8FBE-347E9436D1DF}"/>
              </a:ext>
            </a:extLst>
          </p:cNvPr>
          <p:cNvPicPr>
            <a:picLocks noChangeAspect="1"/>
          </p:cNvPicPr>
          <p:nvPr/>
        </p:nvPicPr>
        <p:blipFill>
          <a:blip r:embed="rId2"/>
          <a:stretch>
            <a:fillRect/>
          </a:stretch>
        </p:blipFill>
        <p:spPr>
          <a:xfrm>
            <a:off x="2928135" y="1335641"/>
            <a:ext cx="5916950" cy="3537480"/>
          </a:xfrm>
          <a:prstGeom prst="rect">
            <a:avLst/>
          </a:prstGeom>
        </p:spPr>
      </p:pic>
    </p:spTree>
    <p:extLst>
      <p:ext uri="{BB962C8B-B14F-4D97-AF65-F5344CB8AC3E}">
        <p14:creationId xmlns:p14="http://schemas.microsoft.com/office/powerpoint/2010/main" val="4235404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C4563F-805C-47F6-972F-9B861F046C37}"/>
              </a:ext>
            </a:extLst>
          </p:cNvPr>
          <p:cNvPicPr>
            <a:picLocks noChangeAspect="1"/>
          </p:cNvPicPr>
          <p:nvPr/>
        </p:nvPicPr>
        <p:blipFill rotWithShape="1">
          <a:blip r:embed="rId2"/>
          <a:srcRect l="2729"/>
          <a:stretch/>
        </p:blipFill>
        <p:spPr>
          <a:xfrm>
            <a:off x="585627" y="1450685"/>
            <a:ext cx="5134576" cy="3830231"/>
          </a:xfrm>
          <a:prstGeom prst="rect">
            <a:avLst/>
          </a:prstGeom>
          <a:ln>
            <a:solidFill>
              <a:schemeClr val="tx1"/>
            </a:solidFill>
          </a:ln>
        </p:spPr>
      </p:pic>
      <p:pic>
        <p:nvPicPr>
          <p:cNvPr id="5" name="Picture 4">
            <a:extLst>
              <a:ext uri="{FF2B5EF4-FFF2-40B4-BE49-F238E27FC236}">
                <a16:creationId xmlns:a16="http://schemas.microsoft.com/office/drawing/2014/main" id="{9FE17153-6234-D19E-C329-587F7954FFFB}"/>
              </a:ext>
            </a:extLst>
          </p:cNvPr>
          <p:cNvPicPr>
            <a:picLocks noChangeAspect="1"/>
          </p:cNvPicPr>
          <p:nvPr/>
        </p:nvPicPr>
        <p:blipFill>
          <a:blip r:embed="rId3"/>
          <a:stretch>
            <a:fillRect/>
          </a:stretch>
        </p:blipFill>
        <p:spPr>
          <a:xfrm>
            <a:off x="6189150" y="1450686"/>
            <a:ext cx="5095425" cy="3213781"/>
          </a:xfrm>
          <a:prstGeom prst="rect">
            <a:avLst/>
          </a:prstGeom>
          <a:ln>
            <a:solidFill>
              <a:schemeClr val="tx1"/>
            </a:solidFill>
          </a:ln>
        </p:spPr>
      </p:pic>
    </p:spTree>
    <p:extLst>
      <p:ext uri="{BB962C8B-B14F-4D97-AF65-F5344CB8AC3E}">
        <p14:creationId xmlns:p14="http://schemas.microsoft.com/office/powerpoint/2010/main" val="4137091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F45008-635A-3E1C-755D-012FCC71842E}"/>
              </a:ext>
            </a:extLst>
          </p:cNvPr>
          <p:cNvPicPr>
            <a:picLocks noChangeAspect="1"/>
          </p:cNvPicPr>
          <p:nvPr/>
        </p:nvPicPr>
        <p:blipFill>
          <a:blip r:embed="rId2"/>
          <a:stretch>
            <a:fillRect/>
          </a:stretch>
        </p:blipFill>
        <p:spPr>
          <a:xfrm>
            <a:off x="2383605" y="1110229"/>
            <a:ext cx="5609689" cy="4185286"/>
          </a:xfrm>
          <a:prstGeom prst="rect">
            <a:avLst/>
          </a:prstGeom>
          <a:ln>
            <a:solidFill>
              <a:schemeClr val="tx1"/>
            </a:solidFill>
          </a:ln>
        </p:spPr>
      </p:pic>
    </p:spTree>
    <p:extLst>
      <p:ext uri="{BB962C8B-B14F-4D97-AF65-F5344CB8AC3E}">
        <p14:creationId xmlns:p14="http://schemas.microsoft.com/office/powerpoint/2010/main" val="3152927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237BA43-04DE-5963-EE88-D7499C38F7C6}"/>
              </a:ext>
            </a:extLst>
          </p:cNvPr>
          <p:cNvPicPr>
            <a:picLocks noChangeAspect="1"/>
          </p:cNvPicPr>
          <p:nvPr/>
        </p:nvPicPr>
        <p:blipFill>
          <a:blip r:embed="rId2"/>
          <a:stretch>
            <a:fillRect/>
          </a:stretch>
        </p:blipFill>
        <p:spPr>
          <a:xfrm>
            <a:off x="2815118" y="1652509"/>
            <a:ext cx="6130633" cy="3552981"/>
          </a:xfrm>
          <a:prstGeom prst="rect">
            <a:avLst/>
          </a:prstGeom>
        </p:spPr>
      </p:pic>
    </p:spTree>
    <p:extLst>
      <p:ext uri="{BB962C8B-B14F-4D97-AF65-F5344CB8AC3E}">
        <p14:creationId xmlns:p14="http://schemas.microsoft.com/office/powerpoint/2010/main" val="320361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B834F5-0116-53A4-35DF-20E93B66DB3D}"/>
              </a:ext>
            </a:extLst>
          </p:cNvPr>
          <p:cNvPicPr>
            <a:picLocks noChangeAspect="1"/>
          </p:cNvPicPr>
          <p:nvPr/>
        </p:nvPicPr>
        <p:blipFill>
          <a:blip r:embed="rId2"/>
          <a:stretch>
            <a:fillRect/>
          </a:stretch>
        </p:blipFill>
        <p:spPr>
          <a:xfrm>
            <a:off x="2928135" y="997720"/>
            <a:ext cx="6023433" cy="4540051"/>
          </a:xfrm>
          <a:prstGeom prst="rect">
            <a:avLst/>
          </a:prstGeom>
          <a:ln>
            <a:solidFill>
              <a:schemeClr val="tx1"/>
            </a:solidFill>
          </a:ln>
        </p:spPr>
      </p:pic>
    </p:spTree>
    <p:extLst>
      <p:ext uri="{BB962C8B-B14F-4D97-AF65-F5344CB8AC3E}">
        <p14:creationId xmlns:p14="http://schemas.microsoft.com/office/powerpoint/2010/main" val="97649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ABDF7F-E69B-03EC-AC47-D7663C1505B6}"/>
              </a:ext>
            </a:extLst>
          </p:cNvPr>
          <p:cNvPicPr>
            <a:picLocks noChangeAspect="1"/>
          </p:cNvPicPr>
          <p:nvPr/>
        </p:nvPicPr>
        <p:blipFill>
          <a:blip r:embed="rId2"/>
          <a:stretch>
            <a:fillRect/>
          </a:stretch>
        </p:blipFill>
        <p:spPr>
          <a:xfrm>
            <a:off x="380143" y="874016"/>
            <a:ext cx="5205317" cy="2857053"/>
          </a:xfrm>
          <a:prstGeom prst="rect">
            <a:avLst/>
          </a:prstGeom>
          <a:ln>
            <a:solidFill>
              <a:schemeClr val="tx1"/>
            </a:solidFill>
          </a:ln>
        </p:spPr>
      </p:pic>
      <p:pic>
        <p:nvPicPr>
          <p:cNvPr id="5" name="Picture 4">
            <a:extLst>
              <a:ext uri="{FF2B5EF4-FFF2-40B4-BE49-F238E27FC236}">
                <a16:creationId xmlns:a16="http://schemas.microsoft.com/office/drawing/2014/main" id="{66FEB9F5-BBB6-01F5-2C2C-D3A2CCF656E2}"/>
              </a:ext>
            </a:extLst>
          </p:cNvPr>
          <p:cNvPicPr>
            <a:picLocks noChangeAspect="1"/>
          </p:cNvPicPr>
          <p:nvPr/>
        </p:nvPicPr>
        <p:blipFill>
          <a:blip r:embed="rId3"/>
          <a:stretch>
            <a:fillRect/>
          </a:stretch>
        </p:blipFill>
        <p:spPr>
          <a:xfrm>
            <a:off x="6241521" y="2464678"/>
            <a:ext cx="5440195" cy="4090581"/>
          </a:xfrm>
          <a:prstGeom prst="rect">
            <a:avLst/>
          </a:prstGeom>
          <a:ln>
            <a:solidFill>
              <a:schemeClr val="tx1"/>
            </a:solidFill>
          </a:ln>
        </p:spPr>
      </p:pic>
    </p:spTree>
    <p:extLst>
      <p:ext uri="{BB962C8B-B14F-4D97-AF65-F5344CB8AC3E}">
        <p14:creationId xmlns:p14="http://schemas.microsoft.com/office/powerpoint/2010/main" val="4218213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DB60-70F7-A516-5604-6B1DABBC687B}"/>
              </a:ext>
            </a:extLst>
          </p:cNvPr>
          <p:cNvPicPr>
            <a:picLocks noChangeAspect="1"/>
          </p:cNvPicPr>
          <p:nvPr/>
        </p:nvPicPr>
        <p:blipFill>
          <a:blip r:embed="rId2"/>
          <a:stretch>
            <a:fillRect/>
          </a:stretch>
        </p:blipFill>
        <p:spPr>
          <a:xfrm>
            <a:off x="2774023" y="1259588"/>
            <a:ext cx="5310719" cy="4338824"/>
          </a:xfrm>
          <a:prstGeom prst="rect">
            <a:avLst/>
          </a:prstGeom>
          <a:ln>
            <a:solidFill>
              <a:schemeClr val="tx1"/>
            </a:solidFill>
          </a:ln>
        </p:spPr>
      </p:pic>
    </p:spTree>
    <p:extLst>
      <p:ext uri="{BB962C8B-B14F-4D97-AF65-F5344CB8AC3E}">
        <p14:creationId xmlns:p14="http://schemas.microsoft.com/office/powerpoint/2010/main" val="2969623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A0EBD2-4688-53EC-77EB-E1605B3F37E6}"/>
              </a:ext>
            </a:extLst>
          </p:cNvPr>
          <p:cNvPicPr>
            <a:picLocks noChangeAspect="1"/>
          </p:cNvPicPr>
          <p:nvPr/>
        </p:nvPicPr>
        <p:blipFill>
          <a:blip r:embed="rId2"/>
          <a:stretch>
            <a:fillRect/>
          </a:stretch>
        </p:blipFill>
        <p:spPr>
          <a:xfrm>
            <a:off x="739738" y="1374275"/>
            <a:ext cx="5085709" cy="3937838"/>
          </a:xfrm>
          <a:prstGeom prst="rect">
            <a:avLst/>
          </a:prstGeom>
          <a:ln>
            <a:solidFill>
              <a:schemeClr val="tx1"/>
            </a:solidFill>
          </a:ln>
        </p:spPr>
      </p:pic>
      <p:pic>
        <p:nvPicPr>
          <p:cNvPr id="6" name="Picture 5">
            <a:extLst>
              <a:ext uri="{FF2B5EF4-FFF2-40B4-BE49-F238E27FC236}">
                <a16:creationId xmlns:a16="http://schemas.microsoft.com/office/drawing/2014/main" id="{286DD809-2202-55E5-CF59-65C23F6E136A}"/>
              </a:ext>
            </a:extLst>
          </p:cNvPr>
          <p:cNvPicPr>
            <a:picLocks noChangeAspect="1"/>
          </p:cNvPicPr>
          <p:nvPr/>
        </p:nvPicPr>
        <p:blipFill rotWithShape="1">
          <a:blip r:embed="rId3"/>
          <a:srcRect r="2372" b="2907"/>
          <a:stretch/>
        </p:blipFill>
        <p:spPr>
          <a:xfrm>
            <a:off x="6006960" y="1374275"/>
            <a:ext cx="5274066" cy="3957483"/>
          </a:xfrm>
          <a:prstGeom prst="rect">
            <a:avLst/>
          </a:prstGeom>
          <a:ln>
            <a:solidFill>
              <a:schemeClr val="tx1"/>
            </a:solidFill>
          </a:ln>
        </p:spPr>
      </p:pic>
    </p:spTree>
    <p:extLst>
      <p:ext uri="{BB962C8B-B14F-4D97-AF65-F5344CB8AC3E}">
        <p14:creationId xmlns:p14="http://schemas.microsoft.com/office/powerpoint/2010/main" val="4153372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F5D3FB-2BA2-82FF-EE70-40B3036821FC}"/>
              </a:ext>
            </a:extLst>
          </p:cNvPr>
          <p:cNvPicPr>
            <a:picLocks noChangeAspect="1"/>
          </p:cNvPicPr>
          <p:nvPr/>
        </p:nvPicPr>
        <p:blipFill rotWithShape="1">
          <a:blip r:embed="rId2"/>
          <a:srcRect t="2972"/>
          <a:stretch/>
        </p:blipFill>
        <p:spPr>
          <a:xfrm>
            <a:off x="798240" y="973231"/>
            <a:ext cx="5297760" cy="3835074"/>
          </a:xfrm>
          <a:prstGeom prst="rect">
            <a:avLst/>
          </a:prstGeom>
          <a:ln>
            <a:solidFill>
              <a:schemeClr val="tx1"/>
            </a:solidFill>
          </a:ln>
        </p:spPr>
      </p:pic>
      <p:pic>
        <p:nvPicPr>
          <p:cNvPr id="9" name="Picture 8">
            <a:extLst>
              <a:ext uri="{FF2B5EF4-FFF2-40B4-BE49-F238E27FC236}">
                <a16:creationId xmlns:a16="http://schemas.microsoft.com/office/drawing/2014/main" id="{7CFA5E69-9738-DC0E-48A6-8A8D61222890}"/>
              </a:ext>
            </a:extLst>
          </p:cNvPr>
          <p:cNvPicPr>
            <a:picLocks noChangeAspect="1"/>
          </p:cNvPicPr>
          <p:nvPr/>
        </p:nvPicPr>
        <p:blipFill>
          <a:blip r:embed="rId3"/>
          <a:stretch>
            <a:fillRect/>
          </a:stretch>
        </p:blipFill>
        <p:spPr>
          <a:xfrm>
            <a:off x="6406991" y="898668"/>
            <a:ext cx="5527656" cy="3673331"/>
          </a:xfrm>
          <a:prstGeom prst="rect">
            <a:avLst/>
          </a:prstGeom>
          <a:ln>
            <a:solidFill>
              <a:schemeClr val="tx1"/>
            </a:solidFill>
          </a:ln>
        </p:spPr>
      </p:pic>
    </p:spTree>
    <p:extLst>
      <p:ext uri="{BB962C8B-B14F-4D97-AF65-F5344CB8AC3E}">
        <p14:creationId xmlns:p14="http://schemas.microsoft.com/office/powerpoint/2010/main" val="2278549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EBCB41-635E-C3C9-5907-959D9FE57CFE}"/>
              </a:ext>
            </a:extLst>
          </p:cNvPr>
          <p:cNvSpPr>
            <a:spLocks noGrp="1"/>
          </p:cNvSpPr>
          <p:nvPr>
            <p:ph sz="half" idx="1"/>
          </p:nvPr>
        </p:nvSpPr>
        <p:spPr>
          <a:xfrm>
            <a:off x="534256" y="1551398"/>
            <a:ext cx="5485544" cy="4625565"/>
          </a:xfrm>
        </p:spPr>
        <p:txBody>
          <a:bodyPr/>
          <a:lstStyle/>
          <a:p>
            <a:r>
              <a:rPr lang="en-US" dirty="0"/>
              <a:t>Does not ensure lossless join property</a:t>
            </a:r>
            <a:endParaRPr lang="en-IN" dirty="0"/>
          </a:p>
        </p:txBody>
      </p:sp>
      <p:sp>
        <p:nvSpPr>
          <p:cNvPr id="4" name="Content Placeholder 3">
            <a:extLst>
              <a:ext uri="{FF2B5EF4-FFF2-40B4-BE49-F238E27FC236}">
                <a16:creationId xmlns:a16="http://schemas.microsoft.com/office/drawing/2014/main" id="{52A3FB7E-8BC7-D692-AA5D-A098AB7122E4}"/>
              </a:ext>
            </a:extLst>
          </p:cNvPr>
          <p:cNvSpPr>
            <a:spLocks noGrp="1"/>
          </p:cNvSpPr>
          <p:nvPr>
            <p:ph sz="half" idx="2"/>
          </p:nvPr>
        </p:nvSpPr>
        <p:spPr>
          <a:xfrm>
            <a:off x="6096000" y="1551398"/>
            <a:ext cx="5257800" cy="4625565"/>
          </a:xfrm>
        </p:spPr>
        <p:txBody>
          <a:bodyPr/>
          <a:lstStyle/>
          <a:p>
            <a:r>
              <a:rPr lang="en-US" dirty="0"/>
              <a:t>Ensures lossless join property</a:t>
            </a:r>
            <a:endParaRPr lang="en-IN" dirty="0"/>
          </a:p>
        </p:txBody>
      </p:sp>
      <p:pic>
        <p:nvPicPr>
          <p:cNvPr id="6" name="Picture 5">
            <a:extLst>
              <a:ext uri="{FF2B5EF4-FFF2-40B4-BE49-F238E27FC236}">
                <a16:creationId xmlns:a16="http://schemas.microsoft.com/office/drawing/2014/main" id="{9BFDAC53-8A94-B4C5-BA22-5BA81C9A19F5}"/>
              </a:ext>
            </a:extLst>
          </p:cNvPr>
          <p:cNvPicPr>
            <a:picLocks noChangeAspect="1"/>
          </p:cNvPicPr>
          <p:nvPr/>
        </p:nvPicPr>
        <p:blipFill>
          <a:blip r:embed="rId2"/>
          <a:stretch>
            <a:fillRect/>
          </a:stretch>
        </p:blipFill>
        <p:spPr>
          <a:xfrm>
            <a:off x="534256" y="2862082"/>
            <a:ext cx="4748442" cy="3610637"/>
          </a:xfrm>
          <a:prstGeom prst="rect">
            <a:avLst/>
          </a:prstGeom>
        </p:spPr>
      </p:pic>
      <p:pic>
        <p:nvPicPr>
          <p:cNvPr id="8" name="Picture 7">
            <a:extLst>
              <a:ext uri="{FF2B5EF4-FFF2-40B4-BE49-F238E27FC236}">
                <a16:creationId xmlns:a16="http://schemas.microsoft.com/office/drawing/2014/main" id="{167D83B0-A6FF-6C1F-312A-9DC44E54860B}"/>
              </a:ext>
            </a:extLst>
          </p:cNvPr>
          <p:cNvPicPr>
            <a:picLocks noChangeAspect="1"/>
          </p:cNvPicPr>
          <p:nvPr/>
        </p:nvPicPr>
        <p:blipFill rotWithShape="1">
          <a:blip r:embed="rId3"/>
          <a:srcRect l="2385"/>
          <a:stretch/>
        </p:blipFill>
        <p:spPr>
          <a:xfrm>
            <a:off x="6626831" y="2745977"/>
            <a:ext cx="4826107" cy="3610637"/>
          </a:xfrm>
          <a:prstGeom prst="rect">
            <a:avLst/>
          </a:prstGeom>
        </p:spPr>
      </p:pic>
    </p:spTree>
    <p:extLst>
      <p:ext uri="{BB962C8B-B14F-4D97-AF65-F5344CB8AC3E}">
        <p14:creationId xmlns:p14="http://schemas.microsoft.com/office/powerpoint/2010/main" val="1516256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6C0F22-F1EB-F383-1EF8-99A461121362}"/>
              </a:ext>
            </a:extLst>
          </p:cNvPr>
          <p:cNvPicPr>
            <a:picLocks noChangeAspect="1"/>
          </p:cNvPicPr>
          <p:nvPr/>
        </p:nvPicPr>
        <p:blipFill>
          <a:blip r:embed="rId2"/>
          <a:stretch>
            <a:fillRect/>
          </a:stretch>
        </p:blipFill>
        <p:spPr>
          <a:xfrm>
            <a:off x="1387012" y="883577"/>
            <a:ext cx="10115544" cy="4762427"/>
          </a:xfrm>
          <a:prstGeom prst="rect">
            <a:avLst/>
          </a:prstGeom>
        </p:spPr>
      </p:pic>
    </p:spTree>
    <p:extLst>
      <p:ext uri="{BB962C8B-B14F-4D97-AF65-F5344CB8AC3E}">
        <p14:creationId xmlns:p14="http://schemas.microsoft.com/office/powerpoint/2010/main" val="2183092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CA8BA80A-0D48-DFC3-4A41-1DFF54425F44}"/>
              </a:ext>
            </a:extLst>
          </p:cNvPr>
          <p:cNvSpPr/>
          <p:nvPr/>
        </p:nvSpPr>
        <p:spPr>
          <a:xfrm>
            <a:off x="1448656" y="2445250"/>
            <a:ext cx="8907694" cy="1664414"/>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i="1" dirty="0">
                <a:solidFill>
                  <a:srgbClr val="C00000"/>
                </a:solidFill>
              </a:rPr>
              <a:t>Refer notebook for problems based on module - 4</a:t>
            </a:r>
            <a:endParaRPr lang="en-IN" sz="3200" b="1" i="1" dirty="0">
              <a:solidFill>
                <a:srgbClr val="C00000"/>
              </a:solidFill>
            </a:endParaRPr>
          </a:p>
        </p:txBody>
      </p:sp>
    </p:spTree>
    <p:extLst>
      <p:ext uri="{BB962C8B-B14F-4D97-AF65-F5344CB8AC3E}">
        <p14:creationId xmlns:p14="http://schemas.microsoft.com/office/powerpoint/2010/main" val="1518064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F99FFC0-B7C5-B98A-EC78-C7A186D0E5D6}"/>
              </a:ext>
            </a:extLst>
          </p:cNvPr>
          <p:cNvPicPr>
            <a:picLocks noChangeAspect="1"/>
          </p:cNvPicPr>
          <p:nvPr/>
        </p:nvPicPr>
        <p:blipFill>
          <a:blip r:embed="rId2"/>
          <a:stretch>
            <a:fillRect/>
          </a:stretch>
        </p:blipFill>
        <p:spPr>
          <a:xfrm>
            <a:off x="2065106" y="688726"/>
            <a:ext cx="7479586" cy="5428188"/>
          </a:xfrm>
          <a:prstGeom prst="rect">
            <a:avLst/>
          </a:prstGeom>
        </p:spPr>
      </p:pic>
    </p:spTree>
    <p:extLst>
      <p:ext uri="{BB962C8B-B14F-4D97-AF65-F5344CB8AC3E}">
        <p14:creationId xmlns:p14="http://schemas.microsoft.com/office/powerpoint/2010/main" val="1183865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77384-8685-5D10-FD6F-93CF27356C48}"/>
              </a:ext>
            </a:extLst>
          </p:cNvPr>
          <p:cNvPicPr>
            <a:picLocks noChangeAspect="1"/>
          </p:cNvPicPr>
          <p:nvPr/>
        </p:nvPicPr>
        <p:blipFill>
          <a:blip r:embed="rId2"/>
          <a:stretch>
            <a:fillRect/>
          </a:stretch>
        </p:blipFill>
        <p:spPr>
          <a:xfrm>
            <a:off x="1222625" y="863029"/>
            <a:ext cx="9608562" cy="5206825"/>
          </a:xfrm>
          <a:prstGeom prst="rect">
            <a:avLst/>
          </a:prstGeom>
        </p:spPr>
      </p:pic>
    </p:spTree>
    <p:extLst>
      <p:ext uri="{BB962C8B-B14F-4D97-AF65-F5344CB8AC3E}">
        <p14:creationId xmlns:p14="http://schemas.microsoft.com/office/powerpoint/2010/main" val="1562876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2F8AB6-6C5D-54EB-C737-941800519DF2}"/>
              </a:ext>
            </a:extLst>
          </p:cNvPr>
          <p:cNvPicPr>
            <a:picLocks noChangeAspect="1"/>
          </p:cNvPicPr>
          <p:nvPr/>
        </p:nvPicPr>
        <p:blipFill>
          <a:blip r:embed="rId2"/>
          <a:stretch>
            <a:fillRect/>
          </a:stretch>
        </p:blipFill>
        <p:spPr>
          <a:xfrm>
            <a:off x="2633595" y="734479"/>
            <a:ext cx="6200746" cy="2694521"/>
          </a:xfrm>
          <a:prstGeom prst="rect">
            <a:avLst/>
          </a:prstGeom>
        </p:spPr>
      </p:pic>
      <p:pic>
        <p:nvPicPr>
          <p:cNvPr id="7" name="Picture 6">
            <a:extLst>
              <a:ext uri="{FF2B5EF4-FFF2-40B4-BE49-F238E27FC236}">
                <a16:creationId xmlns:a16="http://schemas.microsoft.com/office/drawing/2014/main" id="{2A8CEE8C-D337-BC95-CC12-FFD1C41E74D3}"/>
              </a:ext>
            </a:extLst>
          </p:cNvPr>
          <p:cNvPicPr>
            <a:picLocks noChangeAspect="1"/>
          </p:cNvPicPr>
          <p:nvPr/>
        </p:nvPicPr>
        <p:blipFill>
          <a:blip r:embed="rId3"/>
          <a:stretch>
            <a:fillRect/>
          </a:stretch>
        </p:blipFill>
        <p:spPr>
          <a:xfrm>
            <a:off x="3008291" y="4116185"/>
            <a:ext cx="6454208" cy="2436988"/>
          </a:xfrm>
          <a:prstGeom prst="rect">
            <a:avLst/>
          </a:prstGeom>
        </p:spPr>
      </p:pic>
    </p:spTree>
    <p:extLst>
      <p:ext uri="{BB962C8B-B14F-4D97-AF65-F5344CB8AC3E}">
        <p14:creationId xmlns:p14="http://schemas.microsoft.com/office/powerpoint/2010/main" val="3028155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173C05-7B2A-2B8A-AD5B-521DE2C8C37D}"/>
              </a:ext>
            </a:extLst>
          </p:cNvPr>
          <p:cNvPicPr>
            <a:picLocks noChangeAspect="1"/>
          </p:cNvPicPr>
          <p:nvPr/>
        </p:nvPicPr>
        <p:blipFill>
          <a:blip r:embed="rId2"/>
          <a:stretch>
            <a:fillRect/>
          </a:stretch>
        </p:blipFill>
        <p:spPr>
          <a:xfrm>
            <a:off x="1354080" y="1212349"/>
            <a:ext cx="9483839" cy="4973833"/>
          </a:xfrm>
          <a:prstGeom prst="rect">
            <a:avLst/>
          </a:prstGeom>
        </p:spPr>
      </p:pic>
    </p:spTree>
    <p:extLst>
      <p:ext uri="{BB962C8B-B14F-4D97-AF65-F5344CB8AC3E}">
        <p14:creationId xmlns:p14="http://schemas.microsoft.com/office/powerpoint/2010/main" val="1887574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650268-4F8A-9A10-F48C-87EAFAB3483F}"/>
              </a:ext>
            </a:extLst>
          </p:cNvPr>
          <p:cNvPicPr>
            <a:picLocks noChangeAspect="1"/>
          </p:cNvPicPr>
          <p:nvPr/>
        </p:nvPicPr>
        <p:blipFill>
          <a:blip r:embed="rId2"/>
          <a:stretch>
            <a:fillRect/>
          </a:stretch>
        </p:blipFill>
        <p:spPr>
          <a:xfrm>
            <a:off x="1694846" y="1448656"/>
            <a:ext cx="9051008" cy="3524036"/>
          </a:xfrm>
          <a:prstGeom prst="rect">
            <a:avLst/>
          </a:prstGeom>
        </p:spPr>
      </p:pic>
    </p:spTree>
    <p:extLst>
      <p:ext uri="{BB962C8B-B14F-4D97-AF65-F5344CB8AC3E}">
        <p14:creationId xmlns:p14="http://schemas.microsoft.com/office/powerpoint/2010/main" val="1404469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754</TotalTime>
  <Words>392</Words>
  <Application>Microsoft Office PowerPoint</Application>
  <PresentationFormat>Widescreen</PresentationFormat>
  <Paragraphs>31</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Wingdings</vt:lpstr>
      <vt:lpstr>Office Theme</vt:lpstr>
      <vt:lpstr>MODULE - 4</vt:lpstr>
      <vt:lpstr>SYLLABUS</vt:lpstr>
      <vt:lpstr>Different anomalies in designing a database</vt:lpstr>
      <vt:lpstr>PowerPoint Presentation</vt:lpstr>
      <vt:lpstr>PowerPoint Presentation</vt:lpstr>
      <vt:lpstr>PowerPoint Presentation</vt:lpstr>
      <vt:lpstr>PowerPoint Presentation</vt:lpstr>
      <vt:lpstr>PowerPoint Presentation</vt:lpstr>
      <vt:lpstr>PowerPoint Presentation</vt:lpstr>
      <vt:lpstr>Normalization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Inference Rules or Axioms</vt:lpstr>
      <vt:lpstr>Inference Rules or Axioms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Levels of Normalization</vt:lpstr>
      <vt:lpstr>First Normal 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- 4</dc:title>
  <dc:creator>Anice John</dc:creator>
  <cp:lastModifiedBy>Anice John</cp:lastModifiedBy>
  <cp:revision>19</cp:revision>
  <dcterms:created xsi:type="dcterms:W3CDTF">2023-06-10T05:41:51Z</dcterms:created>
  <dcterms:modified xsi:type="dcterms:W3CDTF">2023-07-10T07:10:48Z</dcterms:modified>
</cp:coreProperties>
</file>